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5"/>
  </p:notesMasterIdLst>
  <p:sldIdLst>
    <p:sldId id="2658" r:id="rId2"/>
    <p:sldId id="2656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78" r:id="rId12"/>
    <p:sldId id="271" r:id="rId13"/>
    <p:sldId id="2657" r:id="rId14"/>
  </p:sldIdLst>
  <p:sldSz cx="9144000" cy="5143500" type="screen16x9"/>
  <p:notesSz cx="6858000" cy="9144000"/>
  <p:embeddedFontLst>
    <p:embeddedFont>
      <p:font typeface="Arial Unicode"/>
      <p:regular r:id="rId16"/>
    </p:embeddedFont>
    <p:embeddedFont>
      <p:font typeface="Arial Unicode Bold"/>
      <p:regular r:id="rId17"/>
    </p:embeddedFont>
    <p:embeddedFont>
      <p:font typeface="Archivo Narrow" panose="020B0604020202020204" charset="0"/>
      <p:regular r:id="rId18"/>
      <p:bold r:id="rId19"/>
      <p:italic r:id="rId20"/>
      <p:boldItalic r:id="rId21"/>
    </p:embeddedFont>
    <p:embeddedFont>
      <p:font typeface="Helvetica Neue Light" panose="020B0604020202020204" charset="0"/>
      <p:regular r:id="rId22"/>
      <p:bold r:id="rId23"/>
      <p:italic r:id="rId24"/>
      <p:bold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Light" panose="00000400000000000000" pitchFamily="2" charset="0"/>
      <p:regular r:id="rId30"/>
      <p:bold r:id="rId31"/>
      <p:italic r:id="rId32"/>
      <p:boldItalic r:id="rId33"/>
    </p:embeddedFont>
    <p:embeddedFont>
      <p:font typeface="Montserrat Medium" panose="00000600000000000000" pitchFamily="2" charset="0"/>
      <p:regular r:id="rId34"/>
      <p:bold r:id="rId35"/>
      <p:italic r:id="rId36"/>
      <p:boldItalic r:id="rId37"/>
    </p:embeddedFont>
    <p:embeddedFont>
      <p:font typeface="Montserrat SemiBold" panose="00000700000000000000" pitchFamily="2" charset="0"/>
      <p:bold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Raleway" pitchFamily="2" charset="0"/>
      <p:regular r:id="rId44"/>
      <p:bold r:id="rId45"/>
      <p:italic r:id="rId46"/>
      <p:boldItalic r:id="rId47"/>
    </p:embeddedFont>
    <p:embeddedFont>
      <p:font typeface="Raleway Medium" pitchFamily="2" charset="0"/>
      <p:regular r:id="rId48"/>
      <p:italic r:id="rId49"/>
    </p:embeddedFont>
    <p:embeddedFont>
      <p:font typeface="Raleway SemiBold" pitchFamily="2" charset="0"/>
      <p:bold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8" d="100"/>
          <a:sy n="88" d="100"/>
        </p:scale>
        <p:origin x="46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font" Target="fonts/font32.fntdata"/><Relationship Id="rId50" Type="http://schemas.openxmlformats.org/officeDocument/2006/relationships/font" Target="fonts/font3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9" Type="http://schemas.openxmlformats.org/officeDocument/2006/relationships/font" Target="fonts/font14.fntdata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font" Target="fonts/font3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font" Target="fonts/font33.fntdata"/><Relationship Id="rId8" Type="http://schemas.openxmlformats.org/officeDocument/2006/relationships/slide" Target="slides/slide7.xml"/><Relationship Id="rId51" Type="http://schemas.openxmlformats.org/officeDocument/2006/relationships/font" Target="fonts/font3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font" Target="fonts/font31.fntdata"/><Relationship Id="rId20" Type="http://schemas.openxmlformats.org/officeDocument/2006/relationships/font" Target="fonts/font5.fntdata"/><Relationship Id="rId41" Type="http://schemas.openxmlformats.org/officeDocument/2006/relationships/font" Target="fonts/font2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49" Type="http://schemas.openxmlformats.org/officeDocument/2006/relationships/font" Target="fonts/font3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9b961969a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49b961969a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55a9d6a8a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155a9d6a8a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615d47e5a8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615d47e5a8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all this in mind, why don’t we take a moment to search for your services on Google and see what comes up?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 i="1"/>
              <a:t>Open up Google and perform a generic search related to the business. EG.) “plumber near me”, “lawyers in Springfield”, “best tacos”.</a:t>
            </a:r>
            <a:endParaRPr b="1" i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b="1" i="1"/>
              <a:t>Make note of where they rank and their review scores. For best results, use a search term that you know they don’t rank highly for.  </a:t>
            </a:r>
            <a:endParaRPr b="1" i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49b961969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49b961969a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49b961969a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49b961969a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51f7d5198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51f7d5198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49b961969a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49b961969a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5f4302adae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5f4302adae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5a66f8d758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5a66f8d758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615d47e5a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615d47e5a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615d47e5a8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615d47e5a8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Unbranded">
  <p:cSld name="CUSTOM_3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ap Two Column">
  <p:cSld name="CUSTOM_5_1_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/>
          <p:nvPr/>
        </p:nvSpPr>
        <p:spPr>
          <a:xfrm>
            <a:off x="0" y="-75"/>
            <a:ext cx="9144000" cy="1103400"/>
          </a:xfrm>
          <a:prstGeom prst="rect">
            <a:avLst/>
          </a:prstGeom>
          <a:solidFill>
            <a:srgbClr val="CC0E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265514" y="265125"/>
            <a:ext cx="8613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 SemiBold"/>
              <a:buNone/>
              <a:defRPr sz="3000" b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>
            <a:off x="265800" y="1972125"/>
            <a:ext cx="2693700" cy="27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128175" y="4748400"/>
            <a:ext cx="5487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2"/>
          </p:nvPr>
        </p:nvSpPr>
        <p:spPr>
          <a:xfrm>
            <a:off x="3224700" y="1972125"/>
            <a:ext cx="2693700" cy="27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●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○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■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●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○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■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●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○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■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3"/>
          </p:nvPr>
        </p:nvSpPr>
        <p:spPr>
          <a:xfrm>
            <a:off x="5918400" y="1972125"/>
            <a:ext cx="2693700" cy="27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4"/>
          </p:nvPr>
        </p:nvSpPr>
        <p:spPr>
          <a:xfrm>
            <a:off x="265800" y="1368825"/>
            <a:ext cx="26937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5"/>
          </p:nvPr>
        </p:nvSpPr>
        <p:spPr>
          <a:xfrm>
            <a:off x="3224700" y="1368825"/>
            <a:ext cx="26937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leway"/>
              <a:buNone/>
              <a:defRPr sz="18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6"/>
          </p:nvPr>
        </p:nvSpPr>
        <p:spPr>
          <a:xfrm>
            <a:off x="6183600" y="1368825"/>
            <a:ext cx="26937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ap Two Column &amp; Subtitle">
  <p:cSld name="CUSTOM_5_1_2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0" y="-75"/>
            <a:ext cx="9144000" cy="1103400"/>
          </a:xfrm>
          <a:prstGeom prst="rect">
            <a:avLst/>
          </a:prstGeom>
          <a:solidFill>
            <a:srgbClr val="CC0E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265800" y="1895925"/>
            <a:ext cx="2693700" cy="27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128175" y="4748400"/>
            <a:ext cx="5487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2"/>
          </p:nvPr>
        </p:nvSpPr>
        <p:spPr>
          <a:xfrm>
            <a:off x="3224700" y="1895925"/>
            <a:ext cx="2693700" cy="27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●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○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■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●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○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■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●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○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Open Sans"/>
              <a:buChar char="■"/>
              <a:defRPr sz="1100">
                <a:solidFill>
                  <a:srgbClr val="07233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3"/>
          </p:nvPr>
        </p:nvSpPr>
        <p:spPr>
          <a:xfrm>
            <a:off x="5918400" y="2009025"/>
            <a:ext cx="2693700" cy="27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265800" y="1368825"/>
            <a:ext cx="26937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4"/>
          </p:nvPr>
        </p:nvSpPr>
        <p:spPr>
          <a:xfrm>
            <a:off x="3224700" y="1368825"/>
            <a:ext cx="26937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5"/>
          </p:nvPr>
        </p:nvSpPr>
        <p:spPr>
          <a:xfrm>
            <a:off x="6183600" y="1368825"/>
            <a:ext cx="26937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 idx="6"/>
          </p:nvPr>
        </p:nvSpPr>
        <p:spPr>
          <a:xfrm>
            <a:off x="265525" y="265125"/>
            <a:ext cx="86130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b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7"/>
          </p:nvPr>
        </p:nvSpPr>
        <p:spPr>
          <a:xfrm>
            <a:off x="265811" y="695882"/>
            <a:ext cx="8613000" cy="2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None/>
              <a:defRPr sz="1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se Right Content">
  <p:cSld name="CUSTOM_5_1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0" y="3857625"/>
            <a:ext cx="9144000" cy="1285800"/>
          </a:xfrm>
          <a:prstGeom prst="rect">
            <a:avLst/>
          </a:prstGeom>
          <a:solidFill>
            <a:srgbClr val="CC0E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128175" y="4748400"/>
            <a:ext cx="5487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265514" y="3857625"/>
            <a:ext cx="8613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i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400"/>
              <a:buFont typeface="Raleway"/>
              <a:buNone/>
              <a:defRPr sz="1400" b="1" i="1">
                <a:solidFill>
                  <a:srgbClr val="3F9B6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400"/>
              <a:buFont typeface="Raleway"/>
              <a:buNone/>
              <a:defRPr sz="1400" b="1" i="1">
                <a:solidFill>
                  <a:srgbClr val="3F9B6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400"/>
              <a:buFont typeface="Raleway"/>
              <a:buNone/>
              <a:defRPr sz="1400" b="1" i="1">
                <a:solidFill>
                  <a:srgbClr val="3F9B6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400"/>
              <a:buFont typeface="Raleway"/>
              <a:buNone/>
              <a:defRPr sz="1400" b="1" i="1">
                <a:solidFill>
                  <a:srgbClr val="3F9B6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400"/>
              <a:buFont typeface="Raleway"/>
              <a:buNone/>
              <a:defRPr sz="1400" b="1" i="1">
                <a:solidFill>
                  <a:srgbClr val="3F9B6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400"/>
              <a:buFont typeface="Raleway"/>
              <a:buNone/>
              <a:defRPr sz="1400" b="1" i="1">
                <a:solidFill>
                  <a:srgbClr val="3F9B6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400"/>
              <a:buFont typeface="Raleway"/>
              <a:buNone/>
              <a:defRPr sz="1400" b="1" i="1">
                <a:solidFill>
                  <a:srgbClr val="3F9B6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400"/>
              <a:buFont typeface="Raleway"/>
              <a:buNone/>
              <a:defRPr sz="1400" b="1" i="1">
                <a:solidFill>
                  <a:srgbClr val="3F9B6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2"/>
          </p:nvPr>
        </p:nvSpPr>
        <p:spPr>
          <a:xfrm>
            <a:off x="265514" y="265125"/>
            <a:ext cx="8613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900"/>
              <a:buFont typeface="Montserrat SemiBold"/>
              <a:buNone/>
              <a:defRPr b="0">
                <a:solidFill>
                  <a:srgbClr val="07233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Montserrat SemiBold"/>
              <a:buNone/>
              <a:defRPr sz="2200">
                <a:solidFill>
                  <a:srgbClr val="07233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Montserrat SemiBold"/>
              <a:buNone/>
              <a:defRPr sz="2200">
                <a:solidFill>
                  <a:srgbClr val="07233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Montserrat SemiBold"/>
              <a:buNone/>
              <a:defRPr sz="2200">
                <a:solidFill>
                  <a:srgbClr val="07233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Montserrat SemiBold"/>
              <a:buNone/>
              <a:defRPr sz="2200">
                <a:solidFill>
                  <a:srgbClr val="07233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Montserrat SemiBold"/>
              <a:buNone/>
              <a:defRPr sz="2200">
                <a:solidFill>
                  <a:srgbClr val="07233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Montserrat SemiBold"/>
              <a:buNone/>
              <a:defRPr sz="2200">
                <a:solidFill>
                  <a:srgbClr val="07233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Montserrat SemiBold"/>
              <a:buNone/>
              <a:defRPr sz="2200">
                <a:solidFill>
                  <a:srgbClr val="07233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Montserrat SemiBold"/>
              <a:buNone/>
              <a:defRPr sz="2200">
                <a:solidFill>
                  <a:srgbClr val="07233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4704475" y="1477725"/>
            <a:ext cx="4173600" cy="21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title" idx="3"/>
          </p:nvPr>
        </p:nvSpPr>
        <p:spPr>
          <a:xfrm>
            <a:off x="4704475" y="1103025"/>
            <a:ext cx="41736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Light 50/50 Vertical Split 1">
  <p:cSld name="CUSTOM_5_1_1_1_1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/>
          <p:nvPr/>
        </p:nvSpPr>
        <p:spPr>
          <a:xfrm>
            <a:off x="0" y="75"/>
            <a:ext cx="3048000" cy="5143500"/>
          </a:xfrm>
          <a:prstGeom prst="rect">
            <a:avLst/>
          </a:prstGeom>
          <a:solidFill>
            <a:srgbClr val="CC0E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ldNum" idx="12"/>
          </p:nvPr>
        </p:nvSpPr>
        <p:spPr>
          <a:xfrm>
            <a:off x="128175" y="4748400"/>
            <a:ext cx="5487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3429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6858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0287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3716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17145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0574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4003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27432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3429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6858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0287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3716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17145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0574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4003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27432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>
            <a:lvl1pPr marL="0" marR="0" lvl="0" indent="0" algn="r" rtl="0">
              <a:buNone/>
              <a:defRPr/>
            </a:lvl1pPr>
            <a:lvl2pPr marL="0" marR="0" lvl="1" indent="0" algn="r" rtl="0">
              <a:buNone/>
              <a:defRPr/>
            </a:lvl2pPr>
            <a:lvl3pPr marL="0" marR="0" lvl="2" indent="0" algn="r" rtl="0">
              <a:buNone/>
              <a:defRPr/>
            </a:lvl3pPr>
            <a:lvl4pPr marL="0" marR="0" lvl="3" indent="0" algn="r" rtl="0">
              <a:buNone/>
              <a:defRPr/>
            </a:lvl4pPr>
            <a:lvl5pPr marL="0" marR="0" lvl="4" indent="0" algn="r" rtl="0">
              <a:buNone/>
              <a:defRPr/>
            </a:lvl5pPr>
            <a:lvl6pPr marL="0" marR="0" lvl="5" indent="0" algn="r" rtl="0">
              <a:buNone/>
              <a:defRPr/>
            </a:lvl6pPr>
            <a:lvl7pPr marL="0" marR="0" lvl="6" indent="0" algn="r" rtl="0">
              <a:buNone/>
              <a:defRPr/>
            </a:lvl7pPr>
            <a:lvl8pPr marL="0" marR="0" lvl="7" indent="0" algn="r" rtl="0">
              <a:buNone/>
              <a:defRPr/>
            </a:lvl8pPr>
            <a:lvl9pPr marL="0" marR="0" lvl="8" indent="0" algn="r" rtl="0">
              <a:buNone/>
              <a:defRPr/>
            </a:lvl9pPr>
          </a:lstStyle>
          <a:p>
            <a:pPr marL="0" lvl="0" indent="-22225" algn="r" rtl="0">
              <a:spcBef>
                <a:spcPts val="0"/>
              </a:spcBef>
              <a:spcAft>
                <a:spcPts val="0"/>
              </a:spcAft>
              <a:buSzPct val="140000"/>
              <a:buChar char="●"/>
            </a:pPr>
            <a:endParaRPr/>
          </a:p>
          <a:p>
            <a:pPr marL="342900" lvl="1" indent="-22225" algn="l" rtl="0">
              <a:spcBef>
                <a:spcPts val="0"/>
              </a:spcBef>
              <a:spcAft>
                <a:spcPts val="0"/>
              </a:spcAft>
              <a:buSzPct val="140000"/>
              <a:buChar char="○"/>
            </a:pPr>
            <a:endParaRPr/>
          </a:p>
          <a:p>
            <a:pPr marL="685800" lvl="2" indent="-22225" algn="l" rtl="0">
              <a:spcBef>
                <a:spcPts val="0"/>
              </a:spcBef>
              <a:spcAft>
                <a:spcPts val="0"/>
              </a:spcAft>
              <a:buSzPct val="140000"/>
              <a:buChar char="■"/>
            </a:pPr>
            <a:endParaRPr/>
          </a:p>
          <a:p>
            <a:pPr marL="1028700" lvl="3" indent="-22225" algn="l" rtl="0">
              <a:spcBef>
                <a:spcPts val="0"/>
              </a:spcBef>
              <a:spcAft>
                <a:spcPts val="0"/>
              </a:spcAft>
              <a:buSzPct val="140000"/>
              <a:buChar char="●"/>
            </a:pPr>
            <a:endParaRPr/>
          </a:p>
          <a:p>
            <a:pPr marL="1371600" lvl="4" indent="-22225" algn="l" rtl="0">
              <a:spcBef>
                <a:spcPts val="0"/>
              </a:spcBef>
              <a:spcAft>
                <a:spcPts val="0"/>
              </a:spcAft>
              <a:buSzPct val="140000"/>
              <a:buChar char="○"/>
            </a:pPr>
            <a:endParaRPr/>
          </a:p>
          <a:p>
            <a:pPr marL="1714500" lvl="5" indent="-22225" algn="l" rtl="0">
              <a:spcBef>
                <a:spcPts val="0"/>
              </a:spcBef>
              <a:spcAft>
                <a:spcPts val="0"/>
              </a:spcAft>
              <a:buSzPct val="140000"/>
              <a:buChar char="■"/>
            </a:pPr>
            <a:endParaRPr/>
          </a:p>
          <a:p>
            <a:pPr marL="2057400" lvl="6" indent="-22225" algn="l" rtl="0">
              <a:spcBef>
                <a:spcPts val="0"/>
              </a:spcBef>
              <a:spcAft>
                <a:spcPts val="0"/>
              </a:spcAft>
              <a:buSzPct val="140000"/>
              <a:buChar char="●"/>
            </a:pPr>
            <a:endParaRPr/>
          </a:p>
          <a:p>
            <a:pPr marL="2400300" lvl="7" indent="-22225" algn="l" rtl="0">
              <a:spcBef>
                <a:spcPts val="0"/>
              </a:spcBef>
              <a:spcAft>
                <a:spcPts val="0"/>
              </a:spcAft>
              <a:buSzPct val="140000"/>
              <a:buChar char="○"/>
            </a:pPr>
            <a:endParaRPr/>
          </a:p>
          <a:p>
            <a:pPr marL="2743200" lvl="8" indent="-22225" algn="l" rtl="0">
              <a:spcBef>
                <a:spcPts val="0"/>
              </a:spcBef>
              <a:spcAft>
                <a:spcPts val="0"/>
              </a:spcAft>
              <a:buSzPct val="140000"/>
              <a:buChar char="■"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">
  <p:cSld name="TITLE_ONL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4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2 Dark Split">
  <p:cSld name="CUSTOM_3_1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-75"/>
            <a:ext cx="4572000" cy="5143500"/>
          </a:xfrm>
          <a:prstGeom prst="rect">
            <a:avLst/>
          </a:prstGeom>
          <a:solidFill>
            <a:srgbClr val="CC0E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28175" y="4748400"/>
            <a:ext cx="5487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80000"/>
              </a:lnSpc>
              <a:buSzPts val="852"/>
              <a:buNone/>
              <a:defRPr sz="82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846913" y="265125"/>
            <a:ext cx="403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400"/>
              <a:buFont typeface="Montserrat SemiBold"/>
              <a:buNone/>
              <a:defRPr sz="2400" b="0">
                <a:solidFill>
                  <a:srgbClr val="07233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837200" y="1103025"/>
            <a:ext cx="40416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200"/>
              <a:buChar char="●"/>
              <a:defRPr sz="1200">
                <a:solidFill>
                  <a:srgbClr val="072338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200"/>
              <a:buChar char="○"/>
              <a:defRPr sz="1200">
                <a:solidFill>
                  <a:srgbClr val="072338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200"/>
              <a:buChar char="■"/>
              <a:defRPr sz="1200">
                <a:solidFill>
                  <a:srgbClr val="072338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200"/>
              <a:buChar char="●"/>
              <a:defRPr sz="1200">
                <a:solidFill>
                  <a:srgbClr val="072338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200"/>
              <a:buChar char="○"/>
              <a:defRPr sz="1200">
                <a:solidFill>
                  <a:srgbClr val="072338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200"/>
              <a:buChar char="■"/>
              <a:defRPr sz="1200">
                <a:solidFill>
                  <a:srgbClr val="072338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200"/>
              <a:buChar char="●"/>
              <a:defRPr sz="1200">
                <a:solidFill>
                  <a:srgbClr val="072338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200"/>
              <a:buChar char="○"/>
              <a:defRPr sz="1200">
                <a:solidFill>
                  <a:srgbClr val="072338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200"/>
              <a:buChar char="■"/>
              <a:defRPr sz="1200">
                <a:solidFill>
                  <a:srgbClr val="07233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2 Dark Split 1">
  <p:cSld name="CUSTOM_3_1_1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CC0E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846913" y="265125"/>
            <a:ext cx="403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SemiBold"/>
              <a:buNone/>
              <a:defRPr sz="2400" b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837200" y="1103025"/>
            <a:ext cx="40416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28175" y="4748400"/>
            <a:ext cx="5487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Title &amp; Subtitle - Single Column">
  <p:cSld name="CUSTOM_5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265525" y="265125"/>
            <a:ext cx="86130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900"/>
              <a:buFont typeface="Montserrat SemiBold"/>
              <a:buNone/>
              <a:defRPr b="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265800" y="1103325"/>
            <a:ext cx="8613000" cy="3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●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○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■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●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○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■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●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○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■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128175" y="4748400"/>
            <a:ext cx="5487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2"/>
          </p:nvPr>
        </p:nvSpPr>
        <p:spPr>
          <a:xfrm>
            <a:off x="265811" y="695882"/>
            <a:ext cx="8613000" cy="2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Montserrat Medium"/>
              <a:buNone/>
              <a:defRPr sz="12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Title &amp; Subtitle - Two Column">
  <p:cSld name="CUSTOM_5_3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265525" y="265125"/>
            <a:ext cx="86130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900"/>
              <a:buFont typeface="Montserrat SemiBold"/>
              <a:buNone/>
              <a:defRPr b="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aleway SemiBold"/>
              <a:buNone/>
              <a:defRPr sz="2200">
                <a:solidFill>
                  <a:srgbClr val="434343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28175" y="4748400"/>
            <a:ext cx="5487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ubTitle" idx="1"/>
          </p:nvPr>
        </p:nvSpPr>
        <p:spPr>
          <a:xfrm>
            <a:off x="265811" y="695882"/>
            <a:ext cx="8613000" cy="2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Montserrat Medium"/>
              <a:buNone/>
              <a:defRPr sz="1200"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None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None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None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None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None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None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None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aleway Medium"/>
              <a:buNone/>
              <a:defRPr sz="1200">
                <a:solidFill>
                  <a:schemeClr val="accen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265800" y="1478025"/>
            <a:ext cx="4173600" cy="30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●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○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■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●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○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■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●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○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■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4704475" y="1478025"/>
            <a:ext cx="4173600" cy="30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●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○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■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●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○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■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●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○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Font typeface="Montserrat"/>
              <a:buChar char="■"/>
              <a:defRPr sz="1100">
                <a:solidFill>
                  <a:srgbClr val="0723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title" idx="4"/>
          </p:nvPr>
        </p:nvSpPr>
        <p:spPr>
          <a:xfrm>
            <a:off x="265800" y="1103325"/>
            <a:ext cx="41736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 idx="5"/>
          </p:nvPr>
        </p:nvSpPr>
        <p:spPr>
          <a:xfrm>
            <a:off x="4704475" y="1103325"/>
            <a:ext cx="41736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ap Single Column 1">
  <p:cSld name="CUSTOM_5_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0" y="-75"/>
            <a:ext cx="9144000" cy="1103400"/>
          </a:xfrm>
          <a:prstGeom prst="rect">
            <a:avLst/>
          </a:prstGeom>
          <a:solidFill>
            <a:srgbClr val="CC0E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14" y="265125"/>
            <a:ext cx="8613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b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265800" y="1368825"/>
            <a:ext cx="8613000" cy="31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128175" y="4748400"/>
            <a:ext cx="5487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ap Single Column &amp; Subtitle">
  <p:cSld name="CUSTOM_5_2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0" y="-75"/>
            <a:ext cx="9144000" cy="1103400"/>
          </a:xfrm>
          <a:prstGeom prst="rect">
            <a:avLst/>
          </a:prstGeom>
          <a:solidFill>
            <a:srgbClr val="CC0E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265800" y="1400725"/>
            <a:ext cx="8613000" cy="31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128175" y="4748400"/>
            <a:ext cx="5487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265525" y="265125"/>
            <a:ext cx="86130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b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ubTitle" idx="2"/>
          </p:nvPr>
        </p:nvSpPr>
        <p:spPr>
          <a:xfrm>
            <a:off x="265811" y="695882"/>
            <a:ext cx="8613000" cy="2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None/>
              <a:defRPr sz="1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Raleway Medium"/>
              <a:buNone/>
              <a:defRPr sz="1200">
                <a:solidFill>
                  <a:srgbClr val="3F9B6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ap Two Column">
  <p:cSld name="CUSTOM_5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/>
          <p:nvPr/>
        </p:nvSpPr>
        <p:spPr>
          <a:xfrm>
            <a:off x="0" y="-75"/>
            <a:ext cx="9144000" cy="110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265514" y="265125"/>
            <a:ext cx="8613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b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 SemiBold"/>
              <a:buNone/>
              <a:defRPr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265800" y="1743525"/>
            <a:ext cx="4173600" cy="27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128175" y="4748400"/>
            <a:ext cx="5487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"/>
          </p:nvPr>
        </p:nvSpPr>
        <p:spPr>
          <a:xfrm>
            <a:off x="4704475" y="1743525"/>
            <a:ext cx="4173600" cy="27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title" idx="3"/>
          </p:nvPr>
        </p:nvSpPr>
        <p:spPr>
          <a:xfrm>
            <a:off x="265800" y="1368825"/>
            <a:ext cx="41736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title" idx="4"/>
          </p:nvPr>
        </p:nvSpPr>
        <p:spPr>
          <a:xfrm>
            <a:off x="4704475" y="1368825"/>
            <a:ext cx="41736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None/>
              <a:defRPr sz="1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ap Two Column &amp; Subtitle">
  <p:cSld name="CUSTOM_5_1_3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/>
          <p:nvPr/>
        </p:nvSpPr>
        <p:spPr>
          <a:xfrm>
            <a:off x="300" y="0"/>
            <a:ext cx="9144000" cy="1103400"/>
          </a:xfrm>
          <a:prstGeom prst="rect">
            <a:avLst/>
          </a:prstGeom>
          <a:solidFill>
            <a:srgbClr val="CC0E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265800" y="1743525"/>
            <a:ext cx="4173600" cy="27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128175" y="4748400"/>
            <a:ext cx="5487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80000"/>
              </a:lnSpc>
              <a:buSzPts val="852"/>
              <a:buNone/>
              <a:defRPr sz="82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body" idx="2"/>
          </p:nvPr>
        </p:nvSpPr>
        <p:spPr>
          <a:xfrm>
            <a:off x="4704475" y="1743525"/>
            <a:ext cx="4173600" cy="27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●"/>
              <a:defRPr sz="1100">
                <a:solidFill>
                  <a:srgbClr val="072338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○"/>
              <a:defRPr sz="1100">
                <a:solidFill>
                  <a:srgbClr val="072338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1100"/>
              <a:buChar char="■"/>
              <a:defRPr sz="1100">
                <a:solidFill>
                  <a:srgbClr val="072338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266163" y="1368825"/>
            <a:ext cx="41736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title" idx="3"/>
          </p:nvPr>
        </p:nvSpPr>
        <p:spPr>
          <a:xfrm>
            <a:off x="4704838" y="1368825"/>
            <a:ext cx="41736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title" idx="4"/>
          </p:nvPr>
        </p:nvSpPr>
        <p:spPr>
          <a:xfrm>
            <a:off x="265525" y="265125"/>
            <a:ext cx="86130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ontserrat SemiBold"/>
              <a:buNone/>
              <a:defRPr b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aleway SemiBold"/>
              <a:buNone/>
              <a:defRPr sz="22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ubTitle" idx="5"/>
          </p:nvPr>
        </p:nvSpPr>
        <p:spPr>
          <a:xfrm>
            <a:off x="265811" y="695882"/>
            <a:ext cx="8613000" cy="2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None/>
              <a:defRPr sz="12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B63"/>
              </a:buClr>
              <a:buSzPts val="1200"/>
              <a:buFont typeface="Montserrat Medium"/>
              <a:buNone/>
              <a:defRPr sz="1200">
                <a:solidFill>
                  <a:srgbClr val="3F9B6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900"/>
              <a:buFont typeface="Montserrat"/>
              <a:buNone/>
              <a:defRPr sz="2900" b="1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400"/>
              <a:buFont typeface="Raleway"/>
              <a:buNone/>
              <a:defRPr sz="2400">
                <a:solidFill>
                  <a:srgbClr val="07233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400"/>
              <a:buFont typeface="Raleway"/>
              <a:buNone/>
              <a:defRPr sz="2400">
                <a:solidFill>
                  <a:srgbClr val="07233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400"/>
              <a:buFont typeface="Raleway"/>
              <a:buNone/>
              <a:defRPr sz="2400">
                <a:solidFill>
                  <a:srgbClr val="07233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400"/>
              <a:buFont typeface="Raleway"/>
              <a:buNone/>
              <a:defRPr sz="2400">
                <a:solidFill>
                  <a:srgbClr val="07233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400"/>
              <a:buFont typeface="Raleway"/>
              <a:buNone/>
              <a:defRPr sz="2400">
                <a:solidFill>
                  <a:srgbClr val="07233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400"/>
              <a:buFont typeface="Raleway"/>
              <a:buNone/>
              <a:defRPr sz="2400">
                <a:solidFill>
                  <a:srgbClr val="07233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400"/>
              <a:buFont typeface="Raleway"/>
              <a:buNone/>
              <a:defRPr sz="2400">
                <a:solidFill>
                  <a:srgbClr val="07233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400"/>
              <a:buFont typeface="Raleway"/>
              <a:buNone/>
              <a:defRPr sz="2400">
                <a:solidFill>
                  <a:srgbClr val="07233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chivo Narrow"/>
              <a:buChar char="●"/>
              <a:defRPr sz="1500">
                <a:solidFill>
                  <a:schemeClr val="accent6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chivo Narrow"/>
              <a:buChar char="○"/>
              <a:defRPr sz="1100">
                <a:solidFill>
                  <a:schemeClr val="accent6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chivo Narrow"/>
              <a:buChar char="■"/>
              <a:defRPr sz="1100">
                <a:solidFill>
                  <a:schemeClr val="accent6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chivo Narrow"/>
              <a:buChar char="●"/>
              <a:defRPr sz="1100">
                <a:solidFill>
                  <a:schemeClr val="accent6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chivo Narrow"/>
              <a:buChar char="○"/>
              <a:defRPr sz="1100">
                <a:solidFill>
                  <a:schemeClr val="accent6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chivo Narrow"/>
              <a:buChar char="■"/>
              <a:defRPr sz="1100">
                <a:solidFill>
                  <a:schemeClr val="accent6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chivo Narrow"/>
              <a:buChar char="●"/>
              <a:defRPr sz="1100">
                <a:solidFill>
                  <a:schemeClr val="accent6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chivo Narrow"/>
              <a:buChar char="○"/>
              <a:defRPr sz="1100">
                <a:solidFill>
                  <a:schemeClr val="accent6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chivo Narrow"/>
              <a:buChar char="■"/>
              <a:defRPr sz="1100">
                <a:solidFill>
                  <a:schemeClr val="accent6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4" r:id="rId13"/>
    <p:sldLayoutId id="2147483665" r:id="rId14"/>
    <p:sldLayoutId id="2147483666" r:id="rId15"/>
    <p:sldLayoutId id="2147483667" r:id="rId16"/>
    <p:sldLayoutId id="214748374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"/>
            <a:ext cx="9143998" cy="2670217"/>
            <a:chOff x="0" y="0"/>
            <a:chExt cx="24629389" cy="712057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401" b="8401"/>
            <a:stretch>
              <a:fillRect/>
            </a:stretch>
          </p:blipFill>
          <p:spPr>
            <a:xfrm>
              <a:off x="0" y="0"/>
              <a:ext cx="24629389" cy="712057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10800000">
            <a:off x="-190839" y="514350"/>
            <a:ext cx="9334837" cy="2276205"/>
          </a:xfrm>
          <a:custGeom>
            <a:avLst/>
            <a:gdLst/>
            <a:ahLst/>
            <a:cxnLst/>
            <a:rect l="l" t="t" r="r" b="b"/>
            <a:pathLst>
              <a:path w="19202812" h="4552410">
                <a:moveTo>
                  <a:pt x="0" y="0"/>
                </a:moveTo>
                <a:lnTo>
                  <a:pt x="19202813" y="0"/>
                </a:lnTo>
                <a:lnTo>
                  <a:pt x="19202813" y="4552410"/>
                </a:lnTo>
                <a:lnTo>
                  <a:pt x="0" y="4552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673" b="-64325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5" name="Freeform 5"/>
          <p:cNvSpPr/>
          <p:nvPr/>
        </p:nvSpPr>
        <p:spPr>
          <a:xfrm>
            <a:off x="0" y="552638"/>
            <a:ext cx="3617496" cy="2557134"/>
          </a:xfrm>
          <a:custGeom>
            <a:avLst/>
            <a:gdLst/>
            <a:ahLst/>
            <a:cxnLst/>
            <a:rect l="l" t="t" r="r" b="b"/>
            <a:pathLst>
              <a:path w="7234992" h="5114268">
                <a:moveTo>
                  <a:pt x="0" y="0"/>
                </a:moveTo>
                <a:lnTo>
                  <a:pt x="7234992" y="0"/>
                </a:lnTo>
                <a:lnTo>
                  <a:pt x="7234992" y="5114268"/>
                </a:lnTo>
                <a:lnTo>
                  <a:pt x="0" y="5114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4665" b="-56837"/>
            </a:stretch>
          </a:blipFill>
        </p:spPr>
        <p:txBody>
          <a:bodyPr/>
          <a:lstStyle/>
          <a:p>
            <a:endParaRPr lang="en-US" sz="700" dirty="0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0" y="-46265"/>
            <a:ext cx="9144000" cy="603021"/>
            <a:chOff x="0" y="0"/>
            <a:chExt cx="4816593" cy="317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317640"/>
            </a:xfrm>
            <a:custGeom>
              <a:avLst/>
              <a:gdLst/>
              <a:ahLst/>
              <a:cxnLst/>
              <a:rect l="l" t="t" r="r" b="b"/>
              <a:pathLst>
                <a:path w="4816592" h="317640">
                  <a:moveTo>
                    <a:pt x="0" y="0"/>
                  </a:moveTo>
                  <a:lnTo>
                    <a:pt x="4816592" y="0"/>
                  </a:lnTo>
                  <a:lnTo>
                    <a:pt x="4816592" y="317640"/>
                  </a:lnTo>
                  <a:lnTo>
                    <a:pt x="0" y="31764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16593" cy="37479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3023917"/>
            <a:ext cx="9144000" cy="255014"/>
            <a:chOff x="0" y="0"/>
            <a:chExt cx="4917116" cy="1430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17117" cy="143061"/>
            </a:xfrm>
            <a:custGeom>
              <a:avLst/>
              <a:gdLst/>
              <a:ahLst/>
              <a:cxnLst/>
              <a:rect l="l" t="t" r="r" b="b"/>
              <a:pathLst>
                <a:path w="4917117" h="143061">
                  <a:moveTo>
                    <a:pt x="0" y="0"/>
                  </a:moveTo>
                  <a:lnTo>
                    <a:pt x="4917117" y="0"/>
                  </a:lnTo>
                  <a:lnTo>
                    <a:pt x="4917117" y="143061"/>
                  </a:lnTo>
                  <a:lnTo>
                    <a:pt x="0" y="143061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917116" cy="1811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97"/>
                </a:lnSpc>
              </a:pPr>
              <a:endParaRPr sz="700"/>
            </a:p>
          </p:txBody>
        </p:sp>
      </p:grpSp>
      <p:sp>
        <p:nvSpPr>
          <p:cNvPr id="12" name="Freeform 12"/>
          <p:cNvSpPr/>
          <p:nvPr/>
        </p:nvSpPr>
        <p:spPr>
          <a:xfrm rot="153377" flipH="1">
            <a:off x="6584146" y="1356407"/>
            <a:ext cx="2674011" cy="3444390"/>
          </a:xfrm>
          <a:custGeom>
            <a:avLst/>
            <a:gdLst/>
            <a:ahLst/>
            <a:cxnLst/>
            <a:rect l="l" t="t" r="r" b="b"/>
            <a:pathLst>
              <a:path w="5348022" h="6888780">
                <a:moveTo>
                  <a:pt x="5348022" y="0"/>
                </a:moveTo>
                <a:lnTo>
                  <a:pt x="0" y="0"/>
                </a:lnTo>
                <a:lnTo>
                  <a:pt x="0" y="6888780"/>
                </a:lnTo>
                <a:lnTo>
                  <a:pt x="5348022" y="6888780"/>
                </a:lnTo>
                <a:lnTo>
                  <a:pt x="5348022" y="0"/>
                </a:lnTo>
                <a:close/>
              </a:path>
            </a:pathLst>
          </a:custGeom>
          <a:blipFill>
            <a:blip r:embed="rId6"/>
            <a:stretch>
              <a:fillRect l="-2747" r="-2747"/>
            </a:stretch>
          </a:blipFill>
        </p:spPr>
        <p:txBody>
          <a:bodyPr/>
          <a:lstStyle/>
          <a:p>
            <a:endParaRPr lang="en-US" sz="700" dirty="0"/>
          </a:p>
        </p:txBody>
      </p:sp>
      <p:grpSp>
        <p:nvGrpSpPr>
          <p:cNvPr id="13" name="Group 13"/>
          <p:cNvGrpSpPr/>
          <p:nvPr/>
        </p:nvGrpSpPr>
        <p:grpSpPr>
          <a:xfrm rot="-10800000">
            <a:off x="-190839" y="4753139"/>
            <a:ext cx="9601406" cy="501309"/>
            <a:chOff x="0" y="-38100"/>
            <a:chExt cx="11951615" cy="624018"/>
          </a:xfrm>
        </p:grpSpPr>
        <p:sp>
          <p:nvSpPr>
            <p:cNvPr id="14" name="Freeform 14"/>
            <p:cNvSpPr/>
            <p:nvPr/>
          </p:nvSpPr>
          <p:spPr>
            <a:xfrm>
              <a:off x="0" y="-9033"/>
              <a:ext cx="11951615" cy="585918"/>
            </a:xfrm>
            <a:custGeom>
              <a:avLst/>
              <a:gdLst/>
              <a:ahLst/>
              <a:cxnLst/>
              <a:rect l="l" t="t" r="r" b="b"/>
              <a:pathLst>
                <a:path w="11951615" h="585918">
                  <a:moveTo>
                    <a:pt x="11748415" y="0"/>
                  </a:moveTo>
                  <a:cubicBezTo>
                    <a:pt x="11860639" y="0"/>
                    <a:pt x="11951615" y="131162"/>
                    <a:pt x="11951615" y="292959"/>
                  </a:cubicBezTo>
                  <a:cubicBezTo>
                    <a:pt x="11951615" y="454756"/>
                    <a:pt x="11860639" y="585918"/>
                    <a:pt x="11748415" y="585918"/>
                  </a:cubicBezTo>
                  <a:lnTo>
                    <a:pt x="203200" y="585918"/>
                  </a:lnTo>
                  <a:cubicBezTo>
                    <a:pt x="90976" y="585918"/>
                    <a:pt x="0" y="454756"/>
                    <a:pt x="0" y="292959"/>
                  </a:cubicBezTo>
                  <a:cubicBezTo>
                    <a:pt x="0" y="131162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951615" cy="624018"/>
            </a:xfrm>
            <a:prstGeom prst="rect">
              <a:avLst/>
            </a:prstGeom>
          </p:spPr>
          <p:txBody>
            <a:bodyPr lIns="14025" tIns="14025" rIns="14025" bIns="14025" rtlCol="0" anchor="ctr"/>
            <a:lstStyle/>
            <a:p>
              <a:pPr algn="ctr">
                <a:lnSpc>
                  <a:spcPts val="1097"/>
                </a:lnSpc>
              </a:pPr>
              <a:endParaRPr sz="700"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477742" y="3381235"/>
            <a:ext cx="2321959" cy="273016"/>
            <a:chOff x="0" y="0"/>
            <a:chExt cx="1223090" cy="14381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23090" cy="143811"/>
            </a:xfrm>
            <a:custGeom>
              <a:avLst/>
              <a:gdLst/>
              <a:ahLst/>
              <a:cxnLst/>
              <a:rect l="l" t="t" r="r" b="b"/>
              <a:pathLst>
                <a:path w="1223090" h="143811">
                  <a:moveTo>
                    <a:pt x="71905" y="0"/>
                  </a:moveTo>
                  <a:lnTo>
                    <a:pt x="1151184" y="0"/>
                  </a:lnTo>
                  <a:cubicBezTo>
                    <a:pt x="1190896" y="0"/>
                    <a:pt x="1223090" y="32193"/>
                    <a:pt x="1223090" y="71905"/>
                  </a:cubicBezTo>
                  <a:lnTo>
                    <a:pt x="1223090" y="71905"/>
                  </a:lnTo>
                  <a:cubicBezTo>
                    <a:pt x="1223090" y="111618"/>
                    <a:pt x="1190896" y="143811"/>
                    <a:pt x="1151184" y="143811"/>
                  </a:cubicBezTo>
                  <a:lnTo>
                    <a:pt x="71905" y="143811"/>
                  </a:lnTo>
                  <a:cubicBezTo>
                    <a:pt x="32193" y="143811"/>
                    <a:pt x="0" y="111618"/>
                    <a:pt x="0" y="71905"/>
                  </a:cubicBezTo>
                  <a:lnTo>
                    <a:pt x="0" y="71905"/>
                  </a:lnTo>
                  <a:cubicBezTo>
                    <a:pt x="0" y="32193"/>
                    <a:pt x="32193" y="0"/>
                    <a:pt x="71905" y="0"/>
                  </a:cubicBezTo>
                  <a:close/>
                </a:path>
              </a:pathLst>
            </a:custGeom>
            <a:solidFill>
              <a:srgbClr val="0F4591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223090" cy="18191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97"/>
                </a:lnSpc>
              </a:pPr>
              <a:endParaRPr sz="700"/>
            </a:p>
          </p:txBody>
        </p:sp>
      </p:grpSp>
      <p:sp>
        <p:nvSpPr>
          <p:cNvPr id="20" name="Freeform 20"/>
          <p:cNvSpPr/>
          <p:nvPr/>
        </p:nvSpPr>
        <p:spPr>
          <a:xfrm>
            <a:off x="521288" y="3792794"/>
            <a:ext cx="300583" cy="281421"/>
          </a:xfrm>
          <a:custGeom>
            <a:avLst/>
            <a:gdLst/>
            <a:ahLst/>
            <a:cxnLst/>
            <a:rect l="l" t="t" r="r" b="b"/>
            <a:pathLst>
              <a:path w="601165" h="562841">
                <a:moveTo>
                  <a:pt x="0" y="0"/>
                </a:moveTo>
                <a:lnTo>
                  <a:pt x="601165" y="0"/>
                </a:lnTo>
                <a:lnTo>
                  <a:pt x="601165" y="562841"/>
                </a:lnTo>
                <a:lnTo>
                  <a:pt x="0" y="5628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1" name="Freeform 21"/>
          <p:cNvSpPr/>
          <p:nvPr/>
        </p:nvSpPr>
        <p:spPr>
          <a:xfrm>
            <a:off x="1940744" y="3809906"/>
            <a:ext cx="281421" cy="281421"/>
          </a:xfrm>
          <a:custGeom>
            <a:avLst/>
            <a:gdLst/>
            <a:ahLst/>
            <a:cxnLst/>
            <a:rect l="l" t="t" r="r" b="b"/>
            <a:pathLst>
              <a:path w="562841" h="562841">
                <a:moveTo>
                  <a:pt x="0" y="0"/>
                </a:moveTo>
                <a:lnTo>
                  <a:pt x="562841" y="0"/>
                </a:lnTo>
                <a:lnTo>
                  <a:pt x="562841" y="562840"/>
                </a:lnTo>
                <a:lnTo>
                  <a:pt x="0" y="562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5" name="Freeform 25"/>
          <p:cNvSpPr/>
          <p:nvPr/>
        </p:nvSpPr>
        <p:spPr>
          <a:xfrm>
            <a:off x="8246056" y="115516"/>
            <a:ext cx="767189" cy="233993"/>
          </a:xfrm>
          <a:custGeom>
            <a:avLst/>
            <a:gdLst/>
            <a:ahLst/>
            <a:cxnLst/>
            <a:rect l="l" t="t" r="r" b="b"/>
            <a:pathLst>
              <a:path w="1534377" h="467985">
                <a:moveTo>
                  <a:pt x="0" y="0"/>
                </a:moveTo>
                <a:lnTo>
                  <a:pt x="1534376" y="0"/>
                </a:lnTo>
                <a:lnTo>
                  <a:pt x="1534376" y="467985"/>
                </a:lnTo>
                <a:lnTo>
                  <a:pt x="0" y="467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6" name="Freeform 26"/>
          <p:cNvSpPr/>
          <p:nvPr/>
        </p:nvSpPr>
        <p:spPr>
          <a:xfrm>
            <a:off x="143217" y="4887743"/>
            <a:ext cx="548000" cy="167140"/>
          </a:xfrm>
          <a:custGeom>
            <a:avLst/>
            <a:gdLst/>
            <a:ahLst/>
            <a:cxnLst/>
            <a:rect l="l" t="t" r="r" b="b"/>
            <a:pathLst>
              <a:path w="1096000" h="334280">
                <a:moveTo>
                  <a:pt x="0" y="0"/>
                </a:moveTo>
                <a:lnTo>
                  <a:pt x="1096000" y="0"/>
                </a:lnTo>
                <a:lnTo>
                  <a:pt x="1096000" y="334280"/>
                </a:lnTo>
                <a:lnTo>
                  <a:pt x="0" y="334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7" name="Freeform 27"/>
          <p:cNvSpPr/>
          <p:nvPr/>
        </p:nvSpPr>
        <p:spPr>
          <a:xfrm>
            <a:off x="6660330" y="4892716"/>
            <a:ext cx="176742" cy="170777"/>
          </a:xfrm>
          <a:custGeom>
            <a:avLst/>
            <a:gdLst/>
            <a:ahLst/>
            <a:cxnLst/>
            <a:rect l="l" t="t" r="r" b="b"/>
            <a:pathLst>
              <a:path w="353483" h="341553">
                <a:moveTo>
                  <a:pt x="0" y="0"/>
                </a:moveTo>
                <a:lnTo>
                  <a:pt x="353483" y="0"/>
                </a:lnTo>
                <a:lnTo>
                  <a:pt x="353483" y="341554"/>
                </a:lnTo>
                <a:lnTo>
                  <a:pt x="0" y="3415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8" name="Freeform 28"/>
          <p:cNvSpPr/>
          <p:nvPr/>
        </p:nvSpPr>
        <p:spPr>
          <a:xfrm>
            <a:off x="1948323" y="4248347"/>
            <a:ext cx="273842" cy="273842"/>
          </a:xfrm>
          <a:custGeom>
            <a:avLst/>
            <a:gdLst/>
            <a:ahLst/>
            <a:cxnLst/>
            <a:rect l="l" t="t" r="r" b="b"/>
            <a:pathLst>
              <a:path w="547683" h="547683">
                <a:moveTo>
                  <a:pt x="0" y="0"/>
                </a:moveTo>
                <a:lnTo>
                  <a:pt x="547683" y="0"/>
                </a:lnTo>
                <a:lnTo>
                  <a:pt x="547683" y="547684"/>
                </a:lnTo>
                <a:lnTo>
                  <a:pt x="0" y="5476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9" name="Freeform 29"/>
          <p:cNvSpPr/>
          <p:nvPr/>
        </p:nvSpPr>
        <p:spPr>
          <a:xfrm>
            <a:off x="681519" y="3446782"/>
            <a:ext cx="150291" cy="150291"/>
          </a:xfrm>
          <a:custGeom>
            <a:avLst/>
            <a:gdLst/>
            <a:ahLst/>
            <a:cxnLst/>
            <a:rect l="l" t="t" r="r" b="b"/>
            <a:pathLst>
              <a:path w="300582" h="300582">
                <a:moveTo>
                  <a:pt x="0" y="0"/>
                </a:moveTo>
                <a:lnTo>
                  <a:pt x="300583" y="0"/>
                </a:lnTo>
                <a:lnTo>
                  <a:pt x="300583" y="300583"/>
                </a:lnTo>
                <a:lnTo>
                  <a:pt x="0" y="3005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0" name="Freeform 30"/>
          <p:cNvSpPr/>
          <p:nvPr/>
        </p:nvSpPr>
        <p:spPr>
          <a:xfrm>
            <a:off x="6827160" y="623326"/>
            <a:ext cx="1805832" cy="768984"/>
          </a:xfrm>
          <a:custGeom>
            <a:avLst/>
            <a:gdLst/>
            <a:ahLst/>
            <a:cxnLst/>
            <a:rect l="l" t="t" r="r" b="b"/>
            <a:pathLst>
              <a:path w="3611664" h="1537967">
                <a:moveTo>
                  <a:pt x="0" y="0"/>
                </a:moveTo>
                <a:lnTo>
                  <a:pt x="3611664" y="0"/>
                </a:lnTo>
                <a:lnTo>
                  <a:pt x="3611664" y="1537967"/>
                </a:lnTo>
                <a:lnTo>
                  <a:pt x="0" y="153796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1" name="Freeform 31"/>
          <p:cNvSpPr/>
          <p:nvPr/>
        </p:nvSpPr>
        <p:spPr>
          <a:xfrm>
            <a:off x="147951" y="52810"/>
            <a:ext cx="433446" cy="433446"/>
          </a:xfrm>
          <a:custGeom>
            <a:avLst/>
            <a:gdLst/>
            <a:ahLst/>
            <a:cxnLst/>
            <a:rect l="l" t="t" r="r" b="b"/>
            <a:pathLst>
              <a:path w="866892" h="866892">
                <a:moveTo>
                  <a:pt x="0" y="0"/>
                </a:moveTo>
                <a:lnTo>
                  <a:pt x="866892" y="0"/>
                </a:lnTo>
                <a:lnTo>
                  <a:pt x="866892" y="866892"/>
                </a:lnTo>
                <a:lnTo>
                  <a:pt x="0" y="86689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5" name="TextBox 35"/>
          <p:cNvSpPr txBox="1"/>
          <p:nvPr/>
        </p:nvSpPr>
        <p:spPr>
          <a:xfrm>
            <a:off x="875985" y="3438412"/>
            <a:ext cx="1737378" cy="156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6"/>
              </a:lnSpc>
            </a:pPr>
            <a:r>
              <a:rPr lang="en-US" sz="1063">
                <a:solidFill>
                  <a:srgbClr val="FFFFFF"/>
                </a:solidFill>
                <a:latin typeface="Arial Unicode"/>
              </a:rPr>
              <a:t>This Event Will Begin On: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08342" y="3778280"/>
            <a:ext cx="648746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u="sng" dirty="0">
                <a:latin typeface="Arial Unicode"/>
              </a:rPr>
              <a:t>Tuesday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08342" y="3921588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dirty="0">
                <a:latin typeface="Arial Unicode Bold"/>
              </a:rPr>
              <a:t>April 23, 2024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252324" y="3809906"/>
            <a:ext cx="645258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>
                <a:latin typeface="Arial Unicode"/>
              </a:rPr>
              <a:t>From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252324" y="3953214"/>
            <a:ext cx="60130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>
                <a:latin typeface="Arial Unicode Bold"/>
              </a:rPr>
              <a:t>06:00pm to 7:30pm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6912940" y="3908836"/>
            <a:ext cx="1720052" cy="357242"/>
            <a:chOff x="0" y="0"/>
            <a:chExt cx="4586804" cy="952644"/>
          </a:xfrm>
        </p:grpSpPr>
        <p:grpSp>
          <p:nvGrpSpPr>
            <p:cNvPr id="41" name="Group 41"/>
            <p:cNvGrpSpPr/>
            <p:nvPr/>
          </p:nvGrpSpPr>
          <p:grpSpPr>
            <a:xfrm rot="-10800000">
              <a:off x="0" y="0"/>
              <a:ext cx="4586804" cy="952644"/>
              <a:chOff x="0" y="0"/>
              <a:chExt cx="768595" cy="159631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768595" cy="159631"/>
              </a:xfrm>
              <a:custGeom>
                <a:avLst/>
                <a:gdLst/>
                <a:ahLst/>
                <a:cxnLst/>
                <a:rect l="l" t="t" r="r" b="b"/>
                <a:pathLst>
                  <a:path w="768595" h="159631">
                    <a:moveTo>
                      <a:pt x="79816" y="0"/>
                    </a:moveTo>
                    <a:lnTo>
                      <a:pt x="688780" y="0"/>
                    </a:lnTo>
                    <a:cubicBezTo>
                      <a:pt x="732861" y="0"/>
                      <a:pt x="768595" y="35735"/>
                      <a:pt x="768595" y="79816"/>
                    </a:cubicBezTo>
                    <a:lnTo>
                      <a:pt x="768595" y="79816"/>
                    </a:lnTo>
                    <a:cubicBezTo>
                      <a:pt x="768595" y="100984"/>
                      <a:pt x="760186" y="121286"/>
                      <a:pt x="745218" y="136254"/>
                    </a:cubicBezTo>
                    <a:cubicBezTo>
                      <a:pt x="730249" y="151222"/>
                      <a:pt x="709948" y="159631"/>
                      <a:pt x="688780" y="159631"/>
                    </a:cubicBezTo>
                    <a:lnTo>
                      <a:pt x="79816" y="159631"/>
                    </a:lnTo>
                    <a:cubicBezTo>
                      <a:pt x="58647" y="159631"/>
                      <a:pt x="38346" y="151222"/>
                      <a:pt x="23377" y="136254"/>
                    </a:cubicBezTo>
                    <a:cubicBezTo>
                      <a:pt x="8409" y="121286"/>
                      <a:pt x="0" y="100984"/>
                      <a:pt x="0" y="79816"/>
                    </a:cubicBezTo>
                    <a:lnTo>
                      <a:pt x="0" y="79816"/>
                    </a:lnTo>
                    <a:cubicBezTo>
                      <a:pt x="0" y="58647"/>
                      <a:pt x="8409" y="38346"/>
                      <a:pt x="23377" y="23377"/>
                    </a:cubicBezTo>
                    <a:cubicBezTo>
                      <a:pt x="38346" y="8409"/>
                      <a:pt x="58647" y="0"/>
                      <a:pt x="7981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768595" cy="197731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097"/>
                  </a:lnSpc>
                </a:pPr>
                <a:endParaRPr sz="700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507040" y="104528"/>
              <a:ext cx="3572724" cy="615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Arial Unicode Bold"/>
                </a:rPr>
                <a:t>Cephas Sharp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6906616" y="4912658"/>
            <a:ext cx="2313458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7"/>
              </a:lnSpc>
            </a:pPr>
            <a:r>
              <a:rPr lang="en-US" sz="939" dirty="0">
                <a:solidFill>
                  <a:srgbClr val="FFFFFF"/>
                </a:solidFill>
                <a:latin typeface="Arial Unicode"/>
              </a:rPr>
              <a:t>www.greaterbaltimoreblackchamber.org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285654" y="4311498"/>
            <a:ext cx="555745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0"/>
              </a:lnSpc>
            </a:pPr>
            <a:r>
              <a:rPr lang="en-US" sz="858" dirty="0">
                <a:latin typeface="Arial Unicode Bold"/>
              </a:rPr>
              <a:t>Free For Everyone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95951" y="120278"/>
            <a:ext cx="2274122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7"/>
              </a:lnSpc>
            </a:pPr>
            <a:r>
              <a:rPr lang="en-US" sz="939">
                <a:solidFill>
                  <a:srgbClr val="FFFFFF"/>
                </a:solidFill>
                <a:latin typeface="Arial Unicode"/>
              </a:rPr>
              <a:t>GREATER BALTIMORE BLACK CHAMBER OF COMMERCE PRESENTS: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7040679" y="4300159"/>
            <a:ext cx="1474099" cy="264471"/>
            <a:chOff x="0" y="0"/>
            <a:chExt cx="3930929" cy="705256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3930929" cy="705256"/>
              <a:chOff x="0" y="0"/>
              <a:chExt cx="658693" cy="118177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658692" cy="118177"/>
              </a:xfrm>
              <a:custGeom>
                <a:avLst/>
                <a:gdLst/>
                <a:ahLst/>
                <a:cxnLst/>
                <a:rect l="l" t="t" r="r" b="b"/>
                <a:pathLst>
                  <a:path w="658692" h="118177">
                    <a:moveTo>
                      <a:pt x="59089" y="0"/>
                    </a:moveTo>
                    <a:lnTo>
                      <a:pt x="599604" y="0"/>
                    </a:lnTo>
                    <a:cubicBezTo>
                      <a:pt x="632238" y="0"/>
                      <a:pt x="658692" y="26455"/>
                      <a:pt x="658692" y="59089"/>
                    </a:cubicBezTo>
                    <a:lnTo>
                      <a:pt x="658692" y="59089"/>
                    </a:lnTo>
                    <a:cubicBezTo>
                      <a:pt x="658692" y="74760"/>
                      <a:pt x="652467" y="89789"/>
                      <a:pt x="641386" y="100871"/>
                    </a:cubicBezTo>
                    <a:cubicBezTo>
                      <a:pt x="630305" y="111952"/>
                      <a:pt x="615275" y="118177"/>
                      <a:pt x="599604" y="118177"/>
                    </a:cubicBezTo>
                    <a:lnTo>
                      <a:pt x="59089" y="118177"/>
                    </a:lnTo>
                    <a:cubicBezTo>
                      <a:pt x="43417" y="118177"/>
                      <a:pt x="28388" y="111952"/>
                      <a:pt x="17307" y="100871"/>
                    </a:cubicBezTo>
                    <a:cubicBezTo>
                      <a:pt x="6225" y="89789"/>
                      <a:pt x="0" y="74760"/>
                      <a:pt x="0" y="59089"/>
                    </a:cubicBezTo>
                    <a:lnTo>
                      <a:pt x="0" y="59089"/>
                    </a:lnTo>
                    <a:cubicBezTo>
                      <a:pt x="0" y="43417"/>
                      <a:pt x="6225" y="28388"/>
                      <a:pt x="17307" y="17307"/>
                    </a:cubicBezTo>
                    <a:cubicBezTo>
                      <a:pt x="28388" y="6225"/>
                      <a:pt x="43417" y="0"/>
                      <a:pt x="5908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38100"/>
                <a:ext cx="658693" cy="156277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097"/>
                  </a:lnSpc>
                </a:pPr>
                <a:endParaRPr sz="700"/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0" y="0"/>
              <a:ext cx="3930929" cy="662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5"/>
                </a:lnSpc>
              </a:pPr>
              <a:r>
                <a:rPr lang="en-US" sz="829">
                  <a:latin typeface="Arial Unicode Bold"/>
                </a:rPr>
                <a:t>Co-Founder &amp; </a:t>
              </a:r>
            </a:p>
            <a:p>
              <a:pPr algn="ctr">
                <a:lnSpc>
                  <a:spcPts val="995"/>
                </a:lnSpc>
              </a:pPr>
              <a:r>
                <a:rPr lang="en-US" sz="829">
                  <a:latin typeface="Arial Unicode Bold"/>
                </a:rPr>
                <a:t>Digital Marketing Specialist</a:t>
              </a:r>
            </a:p>
          </p:txBody>
        </p:sp>
      </p:grpSp>
      <p:sp>
        <p:nvSpPr>
          <p:cNvPr id="58" name="TextBox 37">
            <a:extLst>
              <a:ext uri="{FF2B5EF4-FFF2-40B4-BE49-F238E27FC236}">
                <a16:creationId xmlns:a16="http://schemas.microsoft.com/office/drawing/2014/main" id="{079D593F-AA03-A014-E4C5-F0649CC2C296}"/>
              </a:ext>
            </a:extLst>
          </p:cNvPr>
          <p:cNvSpPr txBox="1"/>
          <p:nvPr/>
        </p:nvSpPr>
        <p:spPr>
          <a:xfrm>
            <a:off x="908341" y="4259568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dirty="0">
                <a:latin typeface="Arial Unicode Bold"/>
              </a:rPr>
              <a:t>May 08, 2024</a:t>
            </a:r>
          </a:p>
        </p:txBody>
      </p:sp>
      <p:sp>
        <p:nvSpPr>
          <p:cNvPr id="59" name="TextBox 36">
            <a:extLst>
              <a:ext uri="{FF2B5EF4-FFF2-40B4-BE49-F238E27FC236}">
                <a16:creationId xmlns:a16="http://schemas.microsoft.com/office/drawing/2014/main" id="{7B45CD25-AD42-2A2D-82E4-8586BA349B29}"/>
              </a:ext>
            </a:extLst>
          </p:cNvPr>
          <p:cNvSpPr txBox="1"/>
          <p:nvPr/>
        </p:nvSpPr>
        <p:spPr>
          <a:xfrm>
            <a:off x="914205" y="4114083"/>
            <a:ext cx="648746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u="sng" dirty="0">
                <a:latin typeface="Arial Unicode"/>
              </a:rPr>
              <a:t>Wednesday</a:t>
            </a:r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07A42733-8937-838B-2EB2-D020B4C1F0FC}"/>
              </a:ext>
            </a:extLst>
          </p:cNvPr>
          <p:cNvSpPr txBox="1"/>
          <p:nvPr/>
        </p:nvSpPr>
        <p:spPr>
          <a:xfrm>
            <a:off x="908340" y="4411968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dirty="0">
                <a:latin typeface="Arial Unicode Bold"/>
              </a:rPr>
              <a:t>May 22, 2024</a:t>
            </a:r>
          </a:p>
        </p:txBody>
      </p:sp>
      <p:sp>
        <p:nvSpPr>
          <p:cNvPr id="61" name="TextBox 37">
            <a:extLst>
              <a:ext uri="{FF2B5EF4-FFF2-40B4-BE49-F238E27FC236}">
                <a16:creationId xmlns:a16="http://schemas.microsoft.com/office/drawing/2014/main" id="{4AF87D21-688C-0A70-17EA-7939D49D1A4C}"/>
              </a:ext>
            </a:extLst>
          </p:cNvPr>
          <p:cNvSpPr txBox="1"/>
          <p:nvPr/>
        </p:nvSpPr>
        <p:spPr>
          <a:xfrm>
            <a:off x="879312" y="4555073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dirty="0">
                <a:latin typeface="Arial Unicode Bold"/>
              </a:rPr>
              <a:t>June 05, 2024</a:t>
            </a:r>
          </a:p>
        </p:txBody>
      </p:sp>
      <p:sp>
        <p:nvSpPr>
          <p:cNvPr id="62" name="TextBox 37">
            <a:extLst>
              <a:ext uri="{FF2B5EF4-FFF2-40B4-BE49-F238E27FC236}">
                <a16:creationId xmlns:a16="http://schemas.microsoft.com/office/drawing/2014/main" id="{43A3DD8A-071E-EDA4-D0C2-A39AF5A12C6C}"/>
              </a:ext>
            </a:extLst>
          </p:cNvPr>
          <p:cNvSpPr txBox="1"/>
          <p:nvPr/>
        </p:nvSpPr>
        <p:spPr>
          <a:xfrm>
            <a:off x="512313" y="4267102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b="1" dirty="0">
                <a:latin typeface="Arial Unicode Bold"/>
              </a:rPr>
              <a:t>Part 2</a:t>
            </a:r>
          </a:p>
        </p:txBody>
      </p:sp>
      <p:sp>
        <p:nvSpPr>
          <p:cNvPr id="63" name="TextBox 37">
            <a:extLst>
              <a:ext uri="{FF2B5EF4-FFF2-40B4-BE49-F238E27FC236}">
                <a16:creationId xmlns:a16="http://schemas.microsoft.com/office/drawing/2014/main" id="{B8F64A9F-8C5F-09D9-463F-73DEA85A1307}"/>
              </a:ext>
            </a:extLst>
          </p:cNvPr>
          <p:cNvSpPr txBox="1"/>
          <p:nvPr/>
        </p:nvSpPr>
        <p:spPr>
          <a:xfrm>
            <a:off x="512313" y="4403851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b="1" dirty="0">
                <a:latin typeface="Arial Unicode Bold"/>
              </a:rPr>
              <a:t>Part 3</a:t>
            </a:r>
          </a:p>
        </p:txBody>
      </p:sp>
      <p:sp>
        <p:nvSpPr>
          <p:cNvPr id="64" name="TextBox 37">
            <a:extLst>
              <a:ext uri="{FF2B5EF4-FFF2-40B4-BE49-F238E27FC236}">
                <a16:creationId xmlns:a16="http://schemas.microsoft.com/office/drawing/2014/main" id="{77A33122-5091-B083-29C5-24A7091A4079}"/>
              </a:ext>
            </a:extLst>
          </p:cNvPr>
          <p:cNvSpPr txBox="1"/>
          <p:nvPr/>
        </p:nvSpPr>
        <p:spPr>
          <a:xfrm>
            <a:off x="512313" y="4551299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b="1" dirty="0">
                <a:latin typeface="Arial Unicode Bold"/>
              </a:rPr>
              <a:t>Part 4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6769107D-E553-C97C-3C9D-32EBC636B0E9}"/>
              </a:ext>
            </a:extLst>
          </p:cNvPr>
          <p:cNvSpPr/>
          <p:nvPr/>
        </p:nvSpPr>
        <p:spPr>
          <a:xfrm>
            <a:off x="497081" y="1007817"/>
            <a:ext cx="573486" cy="227244"/>
          </a:xfrm>
          <a:custGeom>
            <a:avLst/>
            <a:gdLst/>
            <a:ahLst/>
            <a:cxnLst/>
            <a:rect l="l" t="t" r="r" b="b"/>
            <a:pathLst>
              <a:path w="1146972" h="454488">
                <a:moveTo>
                  <a:pt x="0" y="0"/>
                </a:moveTo>
                <a:lnTo>
                  <a:pt x="1146972" y="0"/>
                </a:lnTo>
                <a:lnTo>
                  <a:pt x="1146972" y="454488"/>
                </a:lnTo>
                <a:lnTo>
                  <a:pt x="0" y="4544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 dirty="0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44914A7B-F1D0-8511-1267-24CFDDD7BA18}"/>
              </a:ext>
            </a:extLst>
          </p:cNvPr>
          <p:cNvSpPr txBox="1"/>
          <p:nvPr/>
        </p:nvSpPr>
        <p:spPr>
          <a:xfrm>
            <a:off x="1153768" y="966331"/>
            <a:ext cx="1154756" cy="28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7"/>
              </a:lnSpc>
              <a:spcBef>
                <a:spcPct val="0"/>
              </a:spcBef>
            </a:pPr>
            <a:r>
              <a:rPr lang="en-US" sz="1691" dirty="0">
                <a:solidFill>
                  <a:srgbClr val="FFFFFF"/>
                </a:solidFill>
                <a:latin typeface="Arial Unicode Bold"/>
              </a:rPr>
              <a:t>WEBINAR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BCB9D-B08D-BFF9-48AF-6D3AC5839558}"/>
              </a:ext>
            </a:extLst>
          </p:cNvPr>
          <p:cNvSpPr txBox="1"/>
          <p:nvPr/>
        </p:nvSpPr>
        <p:spPr>
          <a:xfrm>
            <a:off x="483980" y="1376560"/>
            <a:ext cx="260319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9"/>
              </a:lnSpc>
            </a:pPr>
            <a:r>
              <a:rPr lang="en-US" sz="2340" dirty="0">
                <a:solidFill>
                  <a:srgbClr val="FFFFFF"/>
                </a:solidFill>
                <a:latin typeface="Arial Unicode Bold"/>
              </a:rPr>
              <a:t>Mastering </a:t>
            </a:r>
          </a:p>
          <a:p>
            <a:pPr>
              <a:lnSpc>
                <a:spcPts val="2809"/>
              </a:lnSpc>
            </a:pPr>
            <a:r>
              <a:rPr lang="en-US" sz="2340" dirty="0">
                <a:solidFill>
                  <a:srgbClr val="FFFFFF"/>
                </a:solidFill>
                <a:latin typeface="Arial Unicode Bold"/>
              </a:rPr>
              <a:t>Digital Marketing:</a:t>
            </a:r>
          </a:p>
        </p:txBody>
      </p:sp>
      <p:sp>
        <p:nvSpPr>
          <p:cNvPr id="54" name="TextBox 34">
            <a:extLst>
              <a:ext uri="{FF2B5EF4-FFF2-40B4-BE49-F238E27FC236}">
                <a16:creationId xmlns:a16="http://schemas.microsoft.com/office/drawing/2014/main" id="{BCCDCAB4-EE8A-8D2E-F91F-FBEAC0E3E564}"/>
              </a:ext>
            </a:extLst>
          </p:cNvPr>
          <p:cNvSpPr txBox="1"/>
          <p:nvPr/>
        </p:nvSpPr>
        <p:spPr>
          <a:xfrm>
            <a:off x="511990" y="2159079"/>
            <a:ext cx="2458084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36"/>
              </a:lnSpc>
            </a:pPr>
            <a:r>
              <a:rPr lang="en-US" sz="1614" dirty="0">
                <a:solidFill>
                  <a:srgbClr val="FFFFFF"/>
                </a:solidFill>
                <a:latin typeface="Arial Unicode"/>
              </a:rPr>
              <a:t>Strategies for Building a Strong Online Presence and Scaling Your Business</a:t>
            </a:r>
          </a:p>
        </p:txBody>
      </p:sp>
    </p:spTree>
    <p:extLst>
      <p:ext uri="{BB962C8B-B14F-4D97-AF65-F5344CB8AC3E}">
        <p14:creationId xmlns:p14="http://schemas.microsoft.com/office/powerpoint/2010/main" val="3771636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5"/>
          <p:cNvSpPr txBox="1">
            <a:spLocks noGrp="1"/>
          </p:cNvSpPr>
          <p:nvPr>
            <p:ph type="title"/>
          </p:nvPr>
        </p:nvSpPr>
        <p:spPr>
          <a:xfrm>
            <a:off x="265514" y="265125"/>
            <a:ext cx="8613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for your competition</a:t>
            </a:r>
            <a:endParaRPr/>
          </a:p>
        </p:txBody>
      </p:sp>
      <p:sp>
        <p:nvSpPr>
          <p:cNvPr id="335" name="Google Shape;335;p35"/>
          <p:cNvSpPr/>
          <p:nvPr/>
        </p:nvSpPr>
        <p:spPr>
          <a:xfrm rot="5400000">
            <a:off x="6045088" y="1518305"/>
            <a:ext cx="333300" cy="1442400"/>
          </a:xfrm>
          <a:prstGeom prst="trapezoid">
            <a:avLst>
              <a:gd name="adj" fmla="val 5746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5"/>
          <p:cNvSpPr txBox="1"/>
          <p:nvPr/>
        </p:nvSpPr>
        <p:spPr>
          <a:xfrm>
            <a:off x="5454702" y="2056576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Conversion</a:t>
            </a:r>
            <a:endParaRPr sz="1100" b="1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7" name="Google Shape;337;p35"/>
          <p:cNvSpPr/>
          <p:nvPr/>
        </p:nvSpPr>
        <p:spPr>
          <a:xfrm rot="-5400000">
            <a:off x="7779923" y="1518347"/>
            <a:ext cx="333300" cy="1442400"/>
          </a:xfrm>
          <a:prstGeom prst="trapezoid">
            <a:avLst>
              <a:gd name="adj" fmla="val 5746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5"/>
          <p:cNvSpPr/>
          <p:nvPr/>
        </p:nvSpPr>
        <p:spPr>
          <a:xfrm rot="5400000">
            <a:off x="2567252" y="1523934"/>
            <a:ext cx="1035900" cy="1433400"/>
          </a:xfrm>
          <a:prstGeom prst="trapezoid">
            <a:avLst>
              <a:gd name="adj" fmla="val 15405"/>
            </a:avLst>
          </a:prstGeom>
          <a:solidFill>
            <a:srgbClr val="66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5"/>
          <p:cNvSpPr/>
          <p:nvPr/>
        </p:nvSpPr>
        <p:spPr>
          <a:xfrm rot="5400000">
            <a:off x="4301407" y="1464955"/>
            <a:ext cx="696300" cy="1548000"/>
          </a:xfrm>
          <a:prstGeom prst="trapezoid">
            <a:avLst>
              <a:gd name="adj" fmla="val 24425"/>
            </a:avLst>
          </a:prstGeom>
          <a:solidFill>
            <a:srgbClr val="F7CB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5"/>
          <p:cNvSpPr/>
          <p:nvPr/>
        </p:nvSpPr>
        <p:spPr>
          <a:xfrm>
            <a:off x="5240459" y="2009809"/>
            <a:ext cx="461700" cy="4617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7CB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5"/>
          <p:cNvSpPr txBox="1"/>
          <p:nvPr/>
        </p:nvSpPr>
        <p:spPr>
          <a:xfrm>
            <a:off x="7494609" y="2060483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Advocacy</a:t>
            </a:r>
            <a:endParaRPr sz="1100" i="0" u="none" strike="noStrike" cap="none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342" name="Google Shape;342;p35"/>
          <p:cNvSpPr/>
          <p:nvPr/>
        </p:nvSpPr>
        <p:spPr>
          <a:xfrm rot="5400000">
            <a:off x="930572" y="1524035"/>
            <a:ext cx="1295100" cy="1433400"/>
          </a:xfrm>
          <a:prstGeom prst="trapezoid">
            <a:avLst>
              <a:gd name="adj" fmla="val 9236"/>
            </a:avLst>
          </a:prstGeom>
          <a:solidFill>
            <a:srgbClr val="167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5"/>
          <p:cNvSpPr/>
          <p:nvPr/>
        </p:nvSpPr>
        <p:spPr>
          <a:xfrm>
            <a:off x="8430484" y="2009809"/>
            <a:ext cx="461700" cy="4617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D84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2084" y="2075409"/>
            <a:ext cx="358500" cy="3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5"/>
          <p:cNvSpPr/>
          <p:nvPr/>
        </p:nvSpPr>
        <p:spPr>
          <a:xfrm>
            <a:off x="6906459" y="2023750"/>
            <a:ext cx="461700" cy="4617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5"/>
          <p:cNvSpPr txBox="1"/>
          <p:nvPr/>
        </p:nvSpPr>
        <p:spPr>
          <a:xfrm>
            <a:off x="6943169" y="1965939"/>
            <a:ext cx="4383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Light"/>
              <a:buNone/>
            </a:pPr>
            <a:r>
              <a:rPr lang="en" sz="2600" b="0" i="0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5"/>
          <p:cNvSpPr txBox="1"/>
          <p:nvPr/>
        </p:nvSpPr>
        <p:spPr>
          <a:xfrm>
            <a:off x="973759" y="2066110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 i="0" u="none" strike="noStrike" cap="none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Awareness</a:t>
            </a:r>
            <a:endParaRPr sz="1400" i="0" u="none" strike="noStrike" cap="none">
              <a:solidFill>
                <a:srgbClr val="000000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348" name="Google Shape;348;p35"/>
          <p:cNvSpPr txBox="1"/>
          <p:nvPr/>
        </p:nvSpPr>
        <p:spPr>
          <a:xfrm>
            <a:off x="2480835" y="2066110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Findability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5"/>
          <p:cNvSpPr txBox="1"/>
          <p:nvPr/>
        </p:nvSpPr>
        <p:spPr>
          <a:xfrm>
            <a:off x="4045184" y="2066110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Reputation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5"/>
          <p:cNvSpPr/>
          <p:nvPr/>
        </p:nvSpPr>
        <p:spPr>
          <a:xfrm>
            <a:off x="2099088" y="2009813"/>
            <a:ext cx="461700" cy="461700"/>
          </a:xfrm>
          <a:prstGeom prst="ellipse">
            <a:avLst/>
          </a:prstGeom>
          <a:solidFill>
            <a:srgbClr val="167EBF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9088" y="2009813"/>
            <a:ext cx="461700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5"/>
          <p:cNvSpPr/>
          <p:nvPr/>
        </p:nvSpPr>
        <p:spPr>
          <a:xfrm>
            <a:off x="3595984" y="2009809"/>
            <a:ext cx="461700" cy="461700"/>
          </a:xfrm>
          <a:prstGeom prst="ellipse">
            <a:avLst/>
          </a:prstGeom>
          <a:solidFill>
            <a:srgbClr val="66CC0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D84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7698" y="2008236"/>
            <a:ext cx="438300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86945" y="2075365"/>
            <a:ext cx="358475" cy="35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5"/>
          <p:cNvSpPr/>
          <p:nvPr/>
        </p:nvSpPr>
        <p:spPr>
          <a:xfrm rot="5400000">
            <a:off x="6045088" y="3313555"/>
            <a:ext cx="333300" cy="1442400"/>
          </a:xfrm>
          <a:prstGeom prst="trapezoid">
            <a:avLst>
              <a:gd name="adj" fmla="val 57469"/>
            </a:avLst>
          </a:prstGeom>
          <a:solidFill>
            <a:srgbClr val="6E3B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5"/>
          <p:cNvSpPr txBox="1"/>
          <p:nvPr/>
        </p:nvSpPr>
        <p:spPr>
          <a:xfrm>
            <a:off x="5454702" y="3851826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Conversion</a:t>
            </a:r>
            <a:endParaRPr sz="1100" b="1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7" name="Google Shape;357;p35"/>
          <p:cNvSpPr/>
          <p:nvPr/>
        </p:nvSpPr>
        <p:spPr>
          <a:xfrm rot="-5400000">
            <a:off x="7779923" y="3313597"/>
            <a:ext cx="333300" cy="1442400"/>
          </a:xfrm>
          <a:prstGeom prst="trapezoid">
            <a:avLst>
              <a:gd name="adj" fmla="val 57469"/>
            </a:avLst>
          </a:prstGeom>
          <a:solidFill>
            <a:srgbClr val="D8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5"/>
          <p:cNvSpPr/>
          <p:nvPr/>
        </p:nvSpPr>
        <p:spPr>
          <a:xfrm rot="5400000">
            <a:off x="2567252" y="3319184"/>
            <a:ext cx="1035900" cy="1433400"/>
          </a:xfrm>
          <a:prstGeom prst="trapezoid">
            <a:avLst>
              <a:gd name="adj" fmla="val 15405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5"/>
          <p:cNvSpPr/>
          <p:nvPr/>
        </p:nvSpPr>
        <p:spPr>
          <a:xfrm rot="5400000">
            <a:off x="4301407" y="3260205"/>
            <a:ext cx="696300" cy="1548000"/>
          </a:xfrm>
          <a:prstGeom prst="trapezoid">
            <a:avLst>
              <a:gd name="adj" fmla="val 24425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5"/>
          <p:cNvSpPr/>
          <p:nvPr/>
        </p:nvSpPr>
        <p:spPr>
          <a:xfrm>
            <a:off x="5240459" y="3805059"/>
            <a:ext cx="461700" cy="461700"/>
          </a:xfrm>
          <a:prstGeom prst="ellipse">
            <a:avLst/>
          </a:prstGeom>
          <a:solidFill>
            <a:srgbClr val="F7CB16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7CB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5"/>
          <p:cNvSpPr txBox="1"/>
          <p:nvPr/>
        </p:nvSpPr>
        <p:spPr>
          <a:xfrm>
            <a:off x="7494609" y="3855733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Advocacy</a:t>
            </a:r>
            <a:endParaRPr sz="1100" i="0" u="none" strike="noStrike" cap="none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362" name="Google Shape;362;p35"/>
          <p:cNvSpPr/>
          <p:nvPr/>
        </p:nvSpPr>
        <p:spPr>
          <a:xfrm rot="5400000">
            <a:off x="930572" y="3319285"/>
            <a:ext cx="1295100" cy="1433400"/>
          </a:xfrm>
          <a:prstGeom prst="trapezoid">
            <a:avLst>
              <a:gd name="adj" fmla="val 923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5"/>
          <p:cNvSpPr/>
          <p:nvPr/>
        </p:nvSpPr>
        <p:spPr>
          <a:xfrm>
            <a:off x="8430484" y="3805059"/>
            <a:ext cx="461700" cy="461700"/>
          </a:xfrm>
          <a:prstGeom prst="ellipse">
            <a:avLst/>
          </a:prstGeom>
          <a:solidFill>
            <a:srgbClr val="D8484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D84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2084" y="3870659"/>
            <a:ext cx="358500" cy="3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5"/>
          <p:cNvSpPr/>
          <p:nvPr/>
        </p:nvSpPr>
        <p:spPr>
          <a:xfrm>
            <a:off x="6906459" y="3819000"/>
            <a:ext cx="461700" cy="461700"/>
          </a:xfrm>
          <a:prstGeom prst="ellipse">
            <a:avLst/>
          </a:prstGeom>
          <a:solidFill>
            <a:srgbClr val="6E3BA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5"/>
          <p:cNvSpPr txBox="1"/>
          <p:nvPr/>
        </p:nvSpPr>
        <p:spPr>
          <a:xfrm>
            <a:off x="6943169" y="3761189"/>
            <a:ext cx="4383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Light"/>
              <a:buNone/>
            </a:pPr>
            <a:r>
              <a:rPr lang="en" sz="2600" b="0" i="0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5"/>
          <p:cNvSpPr txBox="1"/>
          <p:nvPr/>
        </p:nvSpPr>
        <p:spPr>
          <a:xfrm>
            <a:off x="973759" y="3861360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 i="0" u="none" strike="noStrike" cap="none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Awareness</a:t>
            </a:r>
            <a:endParaRPr sz="1400" i="0" u="none" strike="noStrike" cap="none">
              <a:solidFill>
                <a:srgbClr val="000000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368" name="Google Shape;368;p35"/>
          <p:cNvSpPr txBox="1"/>
          <p:nvPr/>
        </p:nvSpPr>
        <p:spPr>
          <a:xfrm>
            <a:off x="2480835" y="3861360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Findability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5"/>
          <p:cNvSpPr txBox="1"/>
          <p:nvPr/>
        </p:nvSpPr>
        <p:spPr>
          <a:xfrm>
            <a:off x="4045184" y="3861360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Reputation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5"/>
          <p:cNvSpPr/>
          <p:nvPr/>
        </p:nvSpPr>
        <p:spPr>
          <a:xfrm>
            <a:off x="2099088" y="3805063"/>
            <a:ext cx="461700" cy="4617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9088" y="3805063"/>
            <a:ext cx="461700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5"/>
          <p:cNvSpPr/>
          <p:nvPr/>
        </p:nvSpPr>
        <p:spPr>
          <a:xfrm>
            <a:off x="3595984" y="3805059"/>
            <a:ext cx="461700" cy="4617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D84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7698" y="3803486"/>
            <a:ext cx="438300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86945" y="3870615"/>
            <a:ext cx="358475" cy="35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5"/>
          <p:cNvSpPr/>
          <p:nvPr/>
        </p:nvSpPr>
        <p:spPr>
          <a:xfrm>
            <a:off x="283500" y="1835875"/>
            <a:ext cx="881700" cy="88170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Business</a:t>
            </a:r>
            <a:endParaRPr sz="1000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</a:t>
            </a:r>
            <a:endParaRPr b="1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376" name="Google Shape;376;p35"/>
          <p:cNvSpPr/>
          <p:nvPr/>
        </p:nvSpPr>
        <p:spPr>
          <a:xfrm>
            <a:off x="220950" y="3609000"/>
            <a:ext cx="881700" cy="88170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Business</a:t>
            </a:r>
            <a:endParaRPr sz="1000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B</a:t>
            </a:r>
            <a:endParaRPr b="1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cxnSp>
        <p:nvCxnSpPr>
          <p:cNvPr id="377" name="Google Shape;377;p35"/>
          <p:cNvCxnSpPr>
            <a:stCxn id="339" idx="3"/>
            <a:endCxn id="374" idx="0"/>
          </p:cNvCxnSpPr>
          <p:nvPr/>
        </p:nvCxnSpPr>
        <p:spPr>
          <a:xfrm rot="-5400000" flipH="1">
            <a:off x="4373557" y="2778069"/>
            <a:ext cx="1368600" cy="816600"/>
          </a:xfrm>
          <a:prstGeom prst="curvedConnector3">
            <a:avLst>
              <a:gd name="adj1" fmla="val 53105"/>
            </a:avLst>
          </a:prstGeom>
          <a:noFill/>
          <a:ln w="38100" cap="flat" cmpd="sng">
            <a:solidFill>
              <a:schemeClr val="dk2"/>
            </a:solidFill>
            <a:prstDash val="lgDash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45"/>
          <p:cNvPicPr preferRelativeResize="0"/>
          <p:nvPr/>
        </p:nvPicPr>
        <p:blipFill rotWithShape="1">
          <a:blip r:embed="rId3">
            <a:alphaModFix amt="19000"/>
          </a:blip>
          <a:srcRect l="5555" r="555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45"/>
          <p:cNvSpPr txBox="1">
            <a:spLocks noGrp="1"/>
          </p:cNvSpPr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get there?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8"/>
          <p:cNvSpPr txBox="1">
            <a:spLocks noGrp="1"/>
          </p:cNvSpPr>
          <p:nvPr>
            <p:ph type="title"/>
          </p:nvPr>
        </p:nvSpPr>
        <p:spPr>
          <a:xfrm>
            <a:off x="215081" y="311456"/>
            <a:ext cx="4031700" cy="16731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Webinar Agenda:</a:t>
            </a:r>
            <a:b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3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Register Now!</a:t>
            </a:r>
            <a:endParaRPr sz="3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405;p38">
            <a:extLst>
              <a:ext uri="{FF2B5EF4-FFF2-40B4-BE49-F238E27FC236}">
                <a16:creationId xmlns:a16="http://schemas.microsoft.com/office/drawing/2014/main" id="{60F22D43-9934-502B-DF20-3708557E7D3F}"/>
              </a:ext>
            </a:extLst>
          </p:cNvPr>
          <p:cNvSpPr txBox="1">
            <a:spLocks/>
          </p:cNvSpPr>
          <p:nvPr/>
        </p:nvSpPr>
        <p:spPr>
          <a:xfrm>
            <a:off x="4983024" y="311456"/>
            <a:ext cx="4031700" cy="4550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400"/>
              <a:buFont typeface="Montserrat SemiBold"/>
              <a:buNone/>
              <a:defRPr sz="2400" b="0" i="0" u="none" strike="noStrike" cap="none">
                <a:solidFill>
                  <a:srgbClr val="072338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 b="0" i="0" u="none" strike="noStrike" cap="none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 b="0" i="0" u="none" strike="noStrike" cap="none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 b="0" i="0" u="none" strike="noStrike" cap="none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 b="0" i="0" u="none" strike="noStrike" cap="none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 b="0" i="0" u="none" strike="noStrike" cap="none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 b="0" i="0" u="none" strike="noStrike" cap="none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 b="0" i="0" u="none" strike="noStrike" cap="none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338"/>
              </a:buClr>
              <a:buSzPts val="2200"/>
              <a:buFont typeface="Raleway SemiBold"/>
              <a:buNone/>
              <a:defRPr sz="2200" b="0" i="0" u="none" strike="noStrike" cap="none">
                <a:solidFill>
                  <a:srgbClr val="072338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Navigating The Basics of Digital Marketing And </a:t>
            </a:r>
            <a:r>
              <a:rPr lang="en-US" sz="20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T</a:t>
            </a: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he Customer Journey</a:t>
            </a:r>
          </a:p>
          <a:p>
            <a:pPr marL="457200" indent="-457200">
              <a:buFont typeface="+mj-lt"/>
              <a:buAutoNum type="arabicPeriod"/>
            </a:pPr>
            <a:endParaRPr lang="en-US" sz="2000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Crafting Impactful Content With </a:t>
            </a:r>
            <a:r>
              <a:rPr lang="en-US" sz="20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T</a:t>
            </a: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he Help Of AI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D0D0D"/>
              </a:solidFill>
              <a:highlight>
                <a:srgbClr val="FFFFFF"/>
              </a:highlight>
              <a:latin typeface="Söhne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Optimizing Google My Business For Enhanced Visibility &amp; How To Get On The First Page Of Google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D0D0D"/>
              </a:solidFill>
              <a:highlight>
                <a:srgbClr val="FFFFFF"/>
              </a:highlight>
              <a:latin typeface="Söhne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The Right Way To Leverage Google And Facebook For Business Growth</a:t>
            </a:r>
            <a:endParaRPr lang="en-US" sz="2000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83EC1-627F-FE95-2A15-7AA410161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05" y="1984618"/>
            <a:ext cx="2387665" cy="23876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"/>
            <a:ext cx="9143998" cy="2670217"/>
            <a:chOff x="0" y="0"/>
            <a:chExt cx="24629389" cy="712057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401" b="8401"/>
            <a:stretch>
              <a:fillRect/>
            </a:stretch>
          </p:blipFill>
          <p:spPr>
            <a:xfrm>
              <a:off x="0" y="0"/>
              <a:ext cx="24629389" cy="712057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10800000">
            <a:off x="-190839" y="514350"/>
            <a:ext cx="9334837" cy="2276205"/>
          </a:xfrm>
          <a:custGeom>
            <a:avLst/>
            <a:gdLst/>
            <a:ahLst/>
            <a:cxnLst/>
            <a:rect l="l" t="t" r="r" b="b"/>
            <a:pathLst>
              <a:path w="19202812" h="4552410">
                <a:moveTo>
                  <a:pt x="0" y="0"/>
                </a:moveTo>
                <a:lnTo>
                  <a:pt x="19202813" y="0"/>
                </a:lnTo>
                <a:lnTo>
                  <a:pt x="19202813" y="4552410"/>
                </a:lnTo>
                <a:lnTo>
                  <a:pt x="0" y="4552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673" b="-64325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5" name="Freeform 5"/>
          <p:cNvSpPr/>
          <p:nvPr/>
        </p:nvSpPr>
        <p:spPr>
          <a:xfrm>
            <a:off x="0" y="552638"/>
            <a:ext cx="3617496" cy="2557134"/>
          </a:xfrm>
          <a:custGeom>
            <a:avLst/>
            <a:gdLst/>
            <a:ahLst/>
            <a:cxnLst/>
            <a:rect l="l" t="t" r="r" b="b"/>
            <a:pathLst>
              <a:path w="7234992" h="5114268">
                <a:moveTo>
                  <a:pt x="0" y="0"/>
                </a:moveTo>
                <a:lnTo>
                  <a:pt x="7234992" y="0"/>
                </a:lnTo>
                <a:lnTo>
                  <a:pt x="7234992" y="5114268"/>
                </a:lnTo>
                <a:lnTo>
                  <a:pt x="0" y="5114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4665" b="-56837"/>
            </a:stretch>
          </a:blipFill>
        </p:spPr>
        <p:txBody>
          <a:bodyPr/>
          <a:lstStyle/>
          <a:p>
            <a:endParaRPr lang="en-US" sz="700" dirty="0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0" y="-46265"/>
            <a:ext cx="9144000" cy="603021"/>
            <a:chOff x="0" y="0"/>
            <a:chExt cx="4816593" cy="317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317640"/>
            </a:xfrm>
            <a:custGeom>
              <a:avLst/>
              <a:gdLst/>
              <a:ahLst/>
              <a:cxnLst/>
              <a:rect l="l" t="t" r="r" b="b"/>
              <a:pathLst>
                <a:path w="4816592" h="317640">
                  <a:moveTo>
                    <a:pt x="0" y="0"/>
                  </a:moveTo>
                  <a:lnTo>
                    <a:pt x="4816592" y="0"/>
                  </a:lnTo>
                  <a:lnTo>
                    <a:pt x="4816592" y="317640"/>
                  </a:lnTo>
                  <a:lnTo>
                    <a:pt x="0" y="31764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16593" cy="37479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3023917"/>
            <a:ext cx="9144000" cy="255014"/>
            <a:chOff x="0" y="0"/>
            <a:chExt cx="4917116" cy="1430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17117" cy="143061"/>
            </a:xfrm>
            <a:custGeom>
              <a:avLst/>
              <a:gdLst/>
              <a:ahLst/>
              <a:cxnLst/>
              <a:rect l="l" t="t" r="r" b="b"/>
              <a:pathLst>
                <a:path w="4917117" h="143061">
                  <a:moveTo>
                    <a:pt x="0" y="0"/>
                  </a:moveTo>
                  <a:lnTo>
                    <a:pt x="4917117" y="0"/>
                  </a:lnTo>
                  <a:lnTo>
                    <a:pt x="4917117" y="143061"/>
                  </a:lnTo>
                  <a:lnTo>
                    <a:pt x="0" y="143061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917116" cy="18116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97"/>
                </a:lnSpc>
              </a:pPr>
              <a:endParaRPr sz="700"/>
            </a:p>
          </p:txBody>
        </p:sp>
      </p:grpSp>
      <p:sp>
        <p:nvSpPr>
          <p:cNvPr id="12" name="Freeform 12"/>
          <p:cNvSpPr/>
          <p:nvPr/>
        </p:nvSpPr>
        <p:spPr>
          <a:xfrm rot="153377" flipH="1">
            <a:off x="6584146" y="1356407"/>
            <a:ext cx="2674011" cy="3444390"/>
          </a:xfrm>
          <a:custGeom>
            <a:avLst/>
            <a:gdLst/>
            <a:ahLst/>
            <a:cxnLst/>
            <a:rect l="l" t="t" r="r" b="b"/>
            <a:pathLst>
              <a:path w="5348022" h="6888780">
                <a:moveTo>
                  <a:pt x="5348022" y="0"/>
                </a:moveTo>
                <a:lnTo>
                  <a:pt x="0" y="0"/>
                </a:lnTo>
                <a:lnTo>
                  <a:pt x="0" y="6888780"/>
                </a:lnTo>
                <a:lnTo>
                  <a:pt x="5348022" y="6888780"/>
                </a:lnTo>
                <a:lnTo>
                  <a:pt x="5348022" y="0"/>
                </a:lnTo>
                <a:close/>
              </a:path>
            </a:pathLst>
          </a:custGeom>
          <a:blipFill>
            <a:blip r:embed="rId6"/>
            <a:stretch>
              <a:fillRect l="-2747" r="-2747"/>
            </a:stretch>
          </a:blipFill>
        </p:spPr>
        <p:txBody>
          <a:bodyPr/>
          <a:lstStyle/>
          <a:p>
            <a:endParaRPr lang="en-US" sz="700" dirty="0"/>
          </a:p>
        </p:txBody>
      </p:sp>
      <p:grpSp>
        <p:nvGrpSpPr>
          <p:cNvPr id="13" name="Group 13"/>
          <p:cNvGrpSpPr/>
          <p:nvPr/>
        </p:nvGrpSpPr>
        <p:grpSpPr>
          <a:xfrm rot="-10800000">
            <a:off x="-190839" y="4753139"/>
            <a:ext cx="9601406" cy="501309"/>
            <a:chOff x="0" y="-38100"/>
            <a:chExt cx="11951615" cy="624018"/>
          </a:xfrm>
        </p:grpSpPr>
        <p:sp>
          <p:nvSpPr>
            <p:cNvPr id="14" name="Freeform 14"/>
            <p:cNvSpPr/>
            <p:nvPr/>
          </p:nvSpPr>
          <p:spPr>
            <a:xfrm>
              <a:off x="0" y="-9033"/>
              <a:ext cx="11951615" cy="585918"/>
            </a:xfrm>
            <a:custGeom>
              <a:avLst/>
              <a:gdLst/>
              <a:ahLst/>
              <a:cxnLst/>
              <a:rect l="l" t="t" r="r" b="b"/>
              <a:pathLst>
                <a:path w="11951615" h="585918">
                  <a:moveTo>
                    <a:pt x="11748415" y="0"/>
                  </a:moveTo>
                  <a:cubicBezTo>
                    <a:pt x="11860639" y="0"/>
                    <a:pt x="11951615" y="131162"/>
                    <a:pt x="11951615" y="292959"/>
                  </a:cubicBezTo>
                  <a:cubicBezTo>
                    <a:pt x="11951615" y="454756"/>
                    <a:pt x="11860639" y="585918"/>
                    <a:pt x="11748415" y="585918"/>
                  </a:cubicBezTo>
                  <a:lnTo>
                    <a:pt x="203200" y="585918"/>
                  </a:lnTo>
                  <a:cubicBezTo>
                    <a:pt x="90976" y="585918"/>
                    <a:pt x="0" y="454756"/>
                    <a:pt x="0" y="292959"/>
                  </a:cubicBezTo>
                  <a:cubicBezTo>
                    <a:pt x="0" y="131162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951615" cy="624018"/>
            </a:xfrm>
            <a:prstGeom prst="rect">
              <a:avLst/>
            </a:prstGeom>
          </p:spPr>
          <p:txBody>
            <a:bodyPr lIns="14025" tIns="14025" rIns="14025" bIns="14025" rtlCol="0" anchor="ctr"/>
            <a:lstStyle/>
            <a:p>
              <a:pPr algn="ctr">
                <a:lnSpc>
                  <a:spcPts val="1097"/>
                </a:lnSpc>
              </a:pPr>
              <a:endParaRPr sz="700"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180205" y="3381235"/>
            <a:ext cx="2321959" cy="273016"/>
            <a:chOff x="0" y="0"/>
            <a:chExt cx="1223090" cy="14381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23090" cy="143811"/>
            </a:xfrm>
            <a:custGeom>
              <a:avLst/>
              <a:gdLst/>
              <a:ahLst/>
              <a:cxnLst/>
              <a:rect l="l" t="t" r="r" b="b"/>
              <a:pathLst>
                <a:path w="1223090" h="143811">
                  <a:moveTo>
                    <a:pt x="71905" y="0"/>
                  </a:moveTo>
                  <a:lnTo>
                    <a:pt x="1151184" y="0"/>
                  </a:lnTo>
                  <a:cubicBezTo>
                    <a:pt x="1190896" y="0"/>
                    <a:pt x="1223090" y="32193"/>
                    <a:pt x="1223090" y="71905"/>
                  </a:cubicBezTo>
                  <a:lnTo>
                    <a:pt x="1223090" y="71905"/>
                  </a:lnTo>
                  <a:cubicBezTo>
                    <a:pt x="1223090" y="111618"/>
                    <a:pt x="1190896" y="143811"/>
                    <a:pt x="1151184" y="143811"/>
                  </a:cubicBezTo>
                  <a:lnTo>
                    <a:pt x="71905" y="143811"/>
                  </a:lnTo>
                  <a:cubicBezTo>
                    <a:pt x="32193" y="143811"/>
                    <a:pt x="0" y="111618"/>
                    <a:pt x="0" y="71905"/>
                  </a:cubicBezTo>
                  <a:lnTo>
                    <a:pt x="0" y="71905"/>
                  </a:lnTo>
                  <a:cubicBezTo>
                    <a:pt x="0" y="32193"/>
                    <a:pt x="32193" y="0"/>
                    <a:pt x="71905" y="0"/>
                  </a:cubicBezTo>
                  <a:close/>
                </a:path>
              </a:pathLst>
            </a:custGeom>
            <a:solidFill>
              <a:srgbClr val="0F4591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223090" cy="18191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97"/>
                </a:lnSpc>
              </a:pPr>
              <a:endParaRPr sz="700"/>
            </a:p>
          </p:txBody>
        </p:sp>
      </p:grpSp>
      <p:sp>
        <p:nvSpPr>
          <p:cNvPr id="20" name="Freeform 20"/>
          <p:cNvSpPr/>
          <p:nvPr/>
        </p:nvSpPr>
        <p:spPr>
          <a:xfrm>
            <a:off x="223751" y="3792794"/>
            <a:ext cx="300583" cy="281421"/>
          </a:xfrm>
          <a:custGeom>
            <a:avLst/>
            <a:gdLst/>
            <a:ahLst/>
            <a:cxnLst/>
            <a:rect l="l" t="t" r="r" b="b"/>
            <a:pathLst>
              <a:path w="601165" h="562841">
                <a:moveTo>
                  <a:pt x="0" y="0"/>
                </a:moveTo>
                <a:lnTo>
                  <a:pt x="601165" y="0"/>
                </a:lnTo>
                <a:lnTo>
                  <a:pt x="601165" y="562841"/>
                </a:lnTo>
                <a:lnTo>
                  <a:pt x="0" y="5628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1" name="Freeform 21"/>
          <p:cNvSpPr/>
          <p:nvPr/>
        </p:nvSpPr>
        <p:spPr>
          <a:xfrm>
            <a:off x="1643207" y="3809906"/>
            <a:ext cx="281421" cy="281421"/>
          </a:xfrm>
          <a:custGeom>
            <a:avLst/>
            <a:gdLst/>
            <a:ahLst/>
            <a:cxnLst/>
            <a:rect l="l" t="t" r="r" b="b"/>
            <a:pathLst>
              <a:path w="562841" h="562841">
                <a:moveTo>
                  <a:pt x="0" y="0"/>
                </a:moveTo>
                <a:lnTo>
                  <a:pt x="562841" y="0"/>
                </a:lnTo>
                <a:lnTo>
                  <a:pt x="562841" y="562840"/>
                </a:lnTo>
                <a:lnTo>
                  <a:pt x="0" y="562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22" name="Group 22"/>
          <p:cNvGrpSpPr/>
          <p:nvPr/>
        </p:nvGrpSpPr>
        <p:grpSpPr>
          <a:xfrm>
            <a:off x="2965537" y="3383732"/>
            <a:ext cx="1390428" cy="298120"/>
            <a:chOff x="0" y="0"/>
            <a:chExt cx="732406" cy="1570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32406" cy="157034"/>
            </a:xfrm>
            <a:custGeom>
              <a:avLst/>
              <a:gdLst/>
              <a:ahLst/>
              <a:cxnLst/>
              <a:rect l="l" t="t" r="r" b="b"/>
              <a:pathLst>
                <a:path w="732406" h="157034">
                  <a:moveTo>
                    <a:pt x="78517" y="0"/>
                  </a:moveTo>
                  <a:lnTo>
                    <a:pt x="653889" y="0"/>
                  </a:lnTo>
                  <a:cubicBezTo>
                    <a:pt x="674713" y="0"/>
                    <a:pt x="694684" y="8272"/>
                    <a:pt x="709409" y="22997"/>
                  </a:cubicBezTo>
                  <a:cubicBezTo>
                    <a:pt x="724134" y="37722"/>
                    <a:pt x="732406" y="57693"/>
                    <a:pt x="732406" y="78517"/>
                  </a:cubicBezTo>
                  <a:lnTo>
                    <a:pt x="732406" y="78517"/>
                  </a:lnTo>
                  <a:cubicBezTo>
                    <a:pt x="732406" y="121881"/>
                    <a:pt x="697253" y="157034"/>
                    <a:pt x="653889" y="157034"/>
                  </a:cubicBezTo>
                  <a:lnTo>
                    <a:pt x="78517" y="157034"/>
                  </a:lnTo>
                  <a:cubicBezTo>
                    <a:pt x="35153" y="157034"/>
                    <a:pt x="0" y="121881"/>
                    <a:pt x="0" y="78517"/>
                  </a:cubicBezTo>
                  <a:lnTo>
                    <a:pt x="0" y="78517"/>
                  </a:lnTo>
                  <a:cubicBezTo>
                    <a:pt x="0" y="35153"/>
                    <a:pt x="35153" y="0"/>
                    <a:pt x="78517" y="0"/>
                  </a:cubicBezTo>
                  <a:close/>
                </a:path>
              </a:pathLst>
            </a:custGeom>
            <a:solidFill>
              <a:srgbClr val="DE0505"/>
            </a:solid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732406" cy="19513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97"/>
                </a:lnSpc>
              </a:pPr>
              <a:endParaRPr sz="700"/>
            </a:p>
          </p:txBody>
        </p:sp>
      </p:grpSp>
      <p:sp>
        <p:nvSpPr>
          <p:cNvPr id="25" name="Freeform 25"/>
          <p:cNvSpPr/>
          <p:nvPr/>
        </p:nvSpPr>
        <p:spPr>
          <a:xfrm>
            <a:off x="8246056" y="115516"/>
            <a:ext cx="767189" cy="233993"/>
          </a:xfrm>
          <a:custGeom>
            <a:avLst/>
            <a:gdLst/>
            <a:ahLst/>
            <a:cxnLst/>
            <a:rect l="l" t="t" r="r" b="b"/>
            <a:pathLst>
              <a:path w="1534377" h="467985">
                <a:moveTo>
                  <a:pt x="0" y="0"/>
                </a:moveTo>
                <a:lnTo>
                  <a:pt x="1534376" y="0"/>
                </a:lnTo>
                <a:lnTo>
                  <a:pt x="1534376" y="467985"/>
                </a:lnTo>
                <a:lnTo>
                  <a:pt x="0" y="467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6" name="Freeform 26"/>
          <p:cNvSpPr/>
          <p:nvPr/>
        </p:nvSpPr>
        <p:spPr>
          <a:xfrm>
            <a:off x="143217" y="4887743"/>
            <a:ext cx="548000" cy="167140"/>
          </a:xfrm>
          <a:custGeom>
            <a:avLst/>
            <a:gdLst/>
            <a:ahLst/>
            <a:cxnLst/>
            <a:rect l="l" t="t" r="r" b="b"/>
            <a:pathLst>
              <a:path w="1096000" h="334280">
                <a:moveTo>
                  <a:pt x="0" y="0"/>
                </a:moveTo>
                <a:lnTo>
                  <a:pt x="1096000" y="0"/>
                </a:lnTo>
                <a:lnTo>
                  <a:pt x="1096000" y="334280"/>
                </a:lnTo>
                <a:lnTo>
                  <a:pt x="0" y="334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7" name="Freeform 27"/>
          <p:cNvSpPr/>
          <p:nvPr/>
        </p:nvSpPr>
        <p:spPr>
          <a:xfrm>
            <a:off x="6660330" y="4892716"/>
            <a:ext cx="176742" cy="170777"/>
          </a:xfrm>
          <a:custGeom>
            <a:avLst/>
            <a:gdLst/>
            <a:ahLst/>
            <a:cxnLst/>
            <a:rect l="l" t="t" r="r" b="b"/>
            <a:pathLst>
              <a:path w="353483" h="341553">
                <a:moveTo>
                  <a:pt x="0" y="0"/>
                </a:moveTo>
                <a:lnTo>
                  <a:pt x="353483" y="0"/>
                </a:lnTo>
                <a:lnTo>
                  <a:pt x="353483" y="341554"/>
                </a:lnTo>
                <a:lnTo>
                  <a:pt x="0" y="3415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8" name="Freeform 28"/>
          <p:cNvSpPr/>
          <p:nvPr/>
        </p:nvSpPr>
        <p:spPr>
          <a:xfrm>
            <a:off x="1650786" y="4248347"/>
            <a:ext cx="273842" cy="273842"/>
          </a:xfrm>
          <a:custGeom>
            <a:avLst/>
            <a:gdLst/>
            <a:ahLst/>
            <a:cxnLst/>
            <a:rect l="l" t="t" r="r" b="b"/>
            <a:pathLst>
              <a:path w="547683" h="547683">
                <a:moveTo>
                  <a:pt x="0" y="0"/>
                </a:moveTo>
                <a:lnTo>
                  <a:pt x="547683" y="0"/>
                </a:lnTo>
                <a:lnTo>
                  <a:pt x="547683" y="547684"/>
                </a:lnTo>
                <a:lnTo>
                  <a:pt x="0" y="5476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29" name="Freeform 29"/>
          <p:cNvSpPr/>
          <p:nvPr/>
        </p:nvSpPr>
        <p:spPr>
          <a:xfrm>
            <a:off x="383982" y="3446782"/>
            <a:ext cx="150291" cy="150291"/>
          </a:xfrm>
          <a:custGeom>
            <a:avLst/>
            <a:gdLst/>
            <a:ahLst/>
            <a:cxnLst/>
            <a:rect l="l" t="t" r="r" b="b"/>
            <a:pathLst>
              <a:path w="300582" h="300582">
                <a:moveTo>
                  <a:pt x="0" y="0"/>
                </a:moveTo>
                <a:lnTo>
                  <a:pt x="300583" y="0"/>
                </a:lnTo>
                <a:lnTo>
                  <a:pt x="300583" y="300583"/>
                </a:lnTo>
                <a:lnTo>
                  <a:pt x="0" y="3005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0" name="Freeform 30"/>
          <p:cNvSpPr/>
          <p:nvPr/>
        </p:nvSpPr>
        <p:spPr>
          <a:xfrm>
            <a:off x="6827160" y="623326"/>
            <a:ext cx="1805832" cy="768984"/>
          </a:xfrm>
          <a:custGeom>
            <a:avLst/>
            <a:gdLst/>
            <a:ahLst/>
            <a:cxnLst/>
            <a:rect l="l" t="t" r="r" b="b"/>
            <a:pathLst>
              <a:path w="3611664" h="1537967">
                <a:moveTo>
                  <a:pt x="0" y="0"/>
                </a:moveTo>
                <a:lnTo>
                  <a:pt x="3611664" y="0"/>
                </a:lnTo>
                <a:lnTo>
                  <a:pt x="3611664" y="1537967"/>
                </a:lnTo>
                <a:lnTo>
                  <a:pt x="0" y="153796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1" name="Freeform 31"/>
          <p:cNvSpPr/>
          <p:nvPr/>
        </p:nvSpPr>
        <p:spPr>
          <a:xfrm>
            <a:off x="147951" y="52810"/>
            <a:ext cx="433446" cy="433446"/>
          </a:xfrm>
          <a:custGeom>
            <a:avLst/>
            <a:gdLst/>
            <a:ahLst/>
            <a:cxnLst/>
            <a:rect l="l" t="t" r="r" b="b"/>
            <a:pathLst>
              <a:path w="866892" h="866892">
                <a:moveTo>
                  <a:pt x="0" y="0"/>
                </a:moveTo>
                <a:lnTo>
                  <a:pt x="866892" y="0"/>
                </a:lnTo>
                <a:lnTo>
                  <a:pt x="866892" y="866892"/>
                </a:lnTo>
                <a:lnTo>
                  <a:pt x="0" y="86689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3" name="TextBox 33"/>
          <p:cNvSpPr txBox="1"/>
          <p:nvPr/>
        </p:nvSpPr>
        <p:spPr>
          <a:xfrm>
            <a:off x="162568" y="1539640"/>
            <a:ext cx="405271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 Unicode Bold"/>
              </a:rPr>
              <a:t>Thank You!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78448" y="3438412"/>
            <a:ext cx="1737378" cy="156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6"/>
              </a:lnSpc>
            </a:pPr>
            <a:r>
              <a:rPr lang="en-US" sz="1063">
                <a:solidFill>
                  <a:srgbClr val="FFFFFF"/>
                </a:solidFill>
                <a:latin typeface="Arial Unicode"/>
              </a:rPr>
              <a:t>This Event Will Begin On: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10805" y="3778280"/>
            <a:ext cx="648746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u="sng" dirty="0">
                <a:latin typeface="Arial Unicode"/>
              </a:rPr>
              <a:t>Tuesday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10805" y="3921588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dirty="0">
                <a:latin typeface="Arial Unicode Bold"/>
              </a:rPr>
              <a:t>April 23, 2024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954787" y="3809906"/>
            <a:ext cx="645258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>
                <a:latin typeface="Arial Unicode"/>
              </a:rPr>
              <a:t>From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954787" y="3953214"/>
            <a:ext cx="60130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>
                <a:latin typeface="Arial Unicode Bold"/>
              </a:rPr>
              <a:t>06:00pm to 7:30pm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6912940" y="3908836"/>
            <a:ext cx="1720052" cy="357242"/>
            <a:chOff x="0" y="0"/>
            <a:chExt cx="4586804" cy="952644"/>
          </a:xfrm>
        </p:grpSpPr>
        <p:grpSp>
          <p:nvGrpSpPr>
            <p:cNvPr id="41" name="Group 41"/>
            <p:cNvGrpSpPr/>
            <p:nvPr/>
          </p:nvGrpSpPr>
          <p:grpSpPr>
            <a:xfrm rot="-10800000">
              <a:off x="0" y="0"/>
              <a:ext cx="4586804" cy="952644"/>
              <a:chOff x="0" y="0"/>
              <a:chExt cx="768595" cy="159631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768595" cy="159631"/>
              </a:xfrm>
              <a:custGeom>
                <a:avLst/>
                <a:gdLst/>
                <a:ahLst/>
                <a:cxnLst/>
                <a:rect l="l" t="t" r="r" b="b"/>
                <a:pathLst>
                  <a:path w="768595" h="159631">
                    <a:moveTo>
                      <a:pt x="79816" y="0"/>
                    </a:moveTo>
                    <a:lnTo>
                      <a:pt x="688780" y="0"/>
                    </a:lnTo>
                    <a:cubicBezTo>
                      <a:pt x="732861" y="0"/>
                      <a:pt x="768595" y="35735"/>
                      <a:pt x="768595" y="79816"/>
                    </a:cubicBezTo>
                    <a:lnTo>
                      <a:pt x="768595" y="79816"/>
                    </a:lnTo>
                    <a:cubicBezTo>
                      <a:pt x="768595" y="100984"/>
                      <a:pt x="760186" y="121286"/>
                      <a:pt x="745218" y="136254"/>
                    </a:cubicBezTo>
                    <a:cubicBezTo>
                      <a:pt x="730249" y="151222"/>
                      <a:pt x="709948" y="159631"/>
                      <a:pt x="688780" y="159631"/>
                    </a:cubicBezTo>
                    <a:lnTo>
                      <a:pt x="79816" y="159631"/>
                    </a:lnTo>
                    <a:cubicBezTo>
                      <a:pt x="58647" y="159631"/>
                      <a:pt x="38346" y="151222"/>
                      <a:pt x="23377" y="136254"/>
                    </a:cubicBezTo>
                    <a:cubicBezTo>
                      <a:pt x="8409" y="121286"/>
                      <a:pt x="0" y="100984"/>
                      <a:pt x="0" y="79816"/>
                    </a:cubicBezTo>
                    <a:lnTo>
                      <a:pt x="0" y="79816"/>
                    </a:lnTo>
                    <a:cubicBezTo>
                      <a:pt x="0" y="58647"/>
                      <a:pt x="8409" y="38346"/>
                      <a:pt x="23377" y="23377"/>
                    </a:cubicBezTo>
                    <a:cubicBezTo>
                      <a:pt x="38346" y="8409"/>
                      <a:pt x="58647" y="0"/>
                      <a:pt x="7981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768595" cy="197731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097"/>
                  </a:lnSpc>
                </a:pPr>
                <a:endParaRPr sz="700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507040" y="104528"/>
              <a:ext cx="3572724" cy="615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Arial Unicode Bold"/>
                </a:rPr>
                <a:t>Cephas Sharp</a:t>
              </a: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3164191" y="3459728"/>
            <a:ext cx="110411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1"/>
              </a:lnSpc>
            </a:pPr>
            <a:r>
              <a:rPr lang="en-US" sz="1034" dirty="0">
                <a:solidFill>
                  <a:srgbClr val="FFFFFF"/>
                </a:solidFill>
                <a:latin typeface="Arial Unicode Bold"/>
              </a:rPr>
              <a:t>REGISTER NOW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906616" y="4912658"/>
            <a:ext cx="2313458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7"/>
              </a:lnSpc>
            </a:pPr>
            <a:r>
              <a:rPr lang="en-US" sz="939" dirty="0">
                <a:solidFill>
                  <a:srgbClr val="FFFFFF"/>
                </a:solidFill>
                <a:latin typeface="Arial Unicode"/>
              </a:rPr>
              <a:t>www.greaterbaltimoreblackchamber.org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988117" y="4311498"/>
            <a:ext cx="555745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0"/>
              </a:lnSpc>
            </a:pPr>
            <a:r>
              <a:rPr lang="en-US" sz="858" dirty="0">
                <a:latin typeface="Arial Unicode Bold"/>
              </a:rPr>
              <a:t>Free For Everyone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95951" y="120278"/>
            <a:ext cx="2274122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7"/>
              </a:lnSpc>
            </a:pPr>
            <a:r>
              <a:rPr lang="en-US" sz="939">
                <a:solidFill>
                  <a:srgbClr val="FFFFFF"/>
                </a:solidFill>
                <a:latin typeface="Arial Unicode"/>
              </a:rPr>
              <a:t>GREATER BALTIMORE BLACK CHAMBER OF COMMERCE PRESENTS: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7040679" y="4300159"/>
            <a:ext cx="1474099" cy="264471"/>
            <a:chOff x="0" y="0"/>
            <a:chExt cx="3930929" cy="705256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3930929" cy="705256"/>
              <a:chOff x="0" y="0"/>
              <a:chExt cx="658693" cy="118177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658692" cy="118177"/>
              </a:xfrm>
              <a:custGeom>
                <a:avLst/>
                <a:gdLst/>
                <a:ahLst/>
                <a:cxnLst/>
                <a:rect l="l" t="t" r="r" b="b"/>
                <a:pathLst>
                  <a:path w="658692" h="118177">
                    <a:moveTo>
                      <a:pt x="59089" y="0"/>
                    </a:moveTo>
                    <a:lnTo>
                      <a:pt x="599604" y="0"/>
                    </a:lnTo>
                    <a:cubicBezTo>
                      <a:pt x="632238" y="0"/>
                      <a:pt x="658692" y="26455"/>
                      <a:pt x="658692" y="59089"/>
                    </a:cubicBezTo>
                    <a:lnTo>
                      <a:pt x="658692" y="59089"/>
                    </a:lnTo>
                    <a:cubicBezTo>
                      <a:pt x="658692" y="74760"/>
                      <a:pt x="652467" y="89789"/>
                      <a:pt x="641386" y="100871"/>
                    </a:cubicBezTo>
                    <a:cubicBezTo>
                      <a:pt x="630305" y="111952"/>
                      <a:pt x="615275" y="118177"/>
                      <a:pt x="599604" y="118177"/>
                    </a:cubicBezTo>
                    <a:lnTo>
                      <a:pt x="59089" y="118177"/>
                    </a:lnTo>
                    <a:cubicBezTo>
                      <a:pt x="43417" y="118177"/>
                      <a:pt x="28388" y="111952"/>
                      <a:pt x="17307" y="100871"/>
                    </a:cubicBezTo>
                    <a:cubicBezTo>
                      <a:pt x="6225" y="89789"/>
                      <a:pt x="0" y="74760"/>
                      <a:pt x="0" y="59089"/>
                    </a:cubicBezTo>
                    <a:lnTo>
                      <a:pt x="0" y="59089"/>
                    </a:lnTo>
                    <a:cubicBezTo>
                      <a:pt x="0" y="43417"/>
                      <a:pt x="6225" y="28388"/>
                      <a:pt x="17307" y="17307"/>
                    </a:cubicBezTo>
                    <a:cubicBezTo>
                      <a:pt x="28388" y="6225"/>
                      <a:pt x="43417" y="0"/>
                      <a:pt x="5908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38100"/>
                <a:ext cx="658693" cy="156277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097"/>
                  </a:lnSpc>
                </a:pPr>
                <a:endParaRPr sz="700"/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0" y="0"/>
              <a:ext cx="3930929" cy="662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5"/>
                </a:lnSpc>
              </a:pPr>
              <a:r>
                <a:rPr lang="en-US" sz="829">
                  <a:latin typeface="Arial Unicode Bold"/>
                </a:rPr>
                <a:t>Co-Founder &amp; </a:t>
              </a:r>
            </a:p>
            <a:p>
              <a:pPr algn="ctr">
                <a:lnSpc>
                  <a:spcPts val="995"/>
                </a:lnSpc>
              </a:pPr>
              <a:r>
                <a:rPr lang="en-US" sz="829">
                  <a:latin typeface="Arial Unicode Bold"/>
                </a:rPr>
                <a:t>Digital Marketing Specialist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5E5BF787-C8AE-59E9-45D7-0B384FB7C87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26772" y="3767219"/>
            <a:ext cx="895350" cy="895350"/>
          </a:xfrm>
          <a:prstGeom prst="rect">
            <a:avLst/>
          </a:prstGeom>
        </p:spPr>
      </p:pic>
      <p:sp>
        <p:nvSpPr>
          <p:cNvPr id="58" name="TextBox 37">
            <a:extLst>
              <a:ext uri="{FF2B5EF4-FFF2-40B4-BE49-F238E27FC236}">
                <a16:creationId xmlns:a16="http://schemas.microsoft.com/office/drawing/2014/main" id="{079D593F-AA03-A014-E4C5-F0649CC2C296}"/>
              </a:ext>
            </a:extLst>
          </p:cNvPr>
          <p:cNvSpPr txBox="1"/>
          <p:nvPr/>
        </p:nvSpPr>
        <p:spPr>
          <a:xfrm>
            <a:off x="610804" y="4259568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dirty="0">
                <a:latin typeface="Arial Unicode Bold"/>
              </a:rPr>
              <a:t>May 08, 2024</a:t>
            </a:r>
          </a:p>
        </p:txBody>
      </p:sp>
      <p:sp>
        <p:nvSpPr>
          <p:cNvPr id="59" name="TextBox 36">
            <a:extLst>
              <a:ext uri="{FF2B5EF4-FFF2-40B4-BE49-F238E27FC236}">
                <a16:creationId xmlns:a16="http://schemas.microsoft.com/office/drawing/2014/main" id="{7B45CD25-AD42-2A2D-82E4-8586BA349B29}"/>
              </a:ext>
            </a:extLst>
          </p:cNvPr>
          <p:cNvSpPr txBox="1"/>
          <p:nvPr/>
        </p:nvSpPr>
        <p:spPr>
          <a:xfrm>
            <a:off x="616668" y="4114083"/>
            <a:ext cx="648746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u="sng" dirty="0">
                <a:latin typeface="Arial Unicode"/>
              </a:rPr>
              <a:t>Wednesday</a:t>
            </a:r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07A42733-8937-838B-2EB2-D020B4C1F0FC}"/>
              </a:ext>
            </a:extLst>
          </p:cNvPr>
          <p:cNvSpPr txBox="1"/>
          <p:nvPr/>
        </p:nvSpPr>
        <p:spPr>
          <a:xfrm>
            <a:off x="610803" y="4411968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dirty="0">
                <a:latin typeface="Arial Unicode Bold"/>
              </a:rPr>
              <a:t>May 22, 2024</a:t>
            </a:r>
          </a:p>
        </p:txBody>
      </p:sp>
      <p:sp>
        <p:nvSpPr>
          <p:cNvPr id="61" name="TextBox 37">
            <a:extLst>
              <a:ext uri="{FF2B5EF4-FFF2-40B4-BE49-F238E27FC236}">
                <a16:creationId xmlns:a16="http://schemas.microsoft.com/office/drawing/2014/main" id="{4AF87D21-688C-0A70-17EA-7939D49D1A4C}"/>
              </a:ext>
            </a:extLst>
          </p:cNvPr>
          <p:cNvSpPr txBox="1"/>
          <p:nvPr/>
        </p:nvSpPr>
        <p:spPr>
          <a:xfrm>
            <a:off x="581775" y="4555073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dirty="0">
                <a:latin typeface="Arial Unicode Bold"/>
              </a:rPr>
              <a:t>June 05, 2024</a:t>
            </a:r>
          </a:p>
        </p:txBody>
      </p:sp>
      <p:sp>
        <p:nvSpPr>
          <p:cNvPr id="62" name="TextBox 37">
            <a:extLst>
              <a:ext uri="{FF2B5EF4-FFF2-40B4-BE49-F238E27FC236}">
                <a16:creationId xmlns:a16="http://schemas.microsoft.com/office/drawing/2014/main" id="{43A3DD8A-071E-EDA4-D0C2-A39AF5A12C6C}"/>
              </a:ext>
            </a:extLst>
          </p:cNvPr>
          <p:cNvSpPr txBox="1"/>
          <p:nvPr/>
        </p:nvSpPr>
        <p:spPr>
          <a:xfrm>
            <a:off x="214776" y="4267102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b="1" dirty="0">
                <a:latin typeface="Arial Unicode Bold"/>
              </a:rPr>
              <a:t>Part 2</a:t>
            </a:r>
          </a:p>
        </p:txBody>
      </p:sp>
      <p:sp>
        <p:nvSpPr>
          <p:cNvPr id="63" name="TextBox 37">
            <a:extLst>
              <a:ext uri="{FF2B5EF4-FFF2-40B4-BE49-F238E27FC236}">
                <a16:creationId xmlns:a16="http://schemas.microsoft.com/office/drawing/2014/main" id="{B8F64A9F-8C5F-09D9-463F-73DEA85A1307}"/>
              </a:ext>
            </a:extLst>
          </p:cNvPr>
          <p:cNvSpPr txBox="1"/>
          <p:nvPr/>
        </p:nvSpPr>
        <p:spPr>
          <a:xfrm>
            <a:off x="214776" y="4403851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b="1" dirty="0">
                <a:latin typeface="Arial Unicode Bold"/>
              </a:rPr>
              <a:t>Part 3</a:t>
            </a:r>
          </a:p>
        </p:txBody>
      </p:sp>
      <p:sp>
        <p:nvSpPr>
          <p:cNvPr id="64" name="TextBox 37">
            <a:extLst>
              <a:ext uri="{FF2B5EF4-FFF2-40B4-BE49-F238E27FC236}">
                <a16:creationId xmlns:a16="http://schemas.microsoft.com/office/drawing/2014/main" id="{77A33122-5091-B083-29C5-24A7091A4079}"/>
              </a:ext>
            </a:extLst>
          </p:cNvPr>
          <p:cNvSpPr txBox="1"/>
          <p:nvPr/>
        </p:nvSpPr>
        <p:spPr>
          <a:xfrm>
            <a:off x="214776" y="4551299"/>
            <a:ext cx="975251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929" b="1" dirty="0">
                <a:latin typeface="Arial Unicode Bold"/>
              </a:rPr>
              <a:t>Part 4</a:t>
            </a:r>
          </a:p>
        </p:txBody>
      </p:sp>
    </p:spTree>
    <p:extLst>
      <p:ext uri="{BB962C8B-B14F-4D97-AF65-F5344CB8AC3E}">
        <p14:creationId xmlns:p14="http://schemas.microsoft.com/office/powerpoint/2010/main" val="292912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E0E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 rotWithShape="1">
          <a:blip r:embed="rId3">
            <a:alphaModFix/>
          </a:blip>
          <a:srcRect t="831" b="16891"/>
          <a:stretch/>
        </p:blipFill>
        <p:spPr>
          <a:xfrm>
            <a:off x="1160120" y="320495"/>
            <a:ext cx="2008363" cy="2017612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6" name="Google Shape;146;p25"/>
          <p:cNvSpPr txBox="1"/>
          <p:nvPr/>
        </p:nvSpPr>
        <p:spPr>
          <a:xfrm>
            <a:off x="3580141" y="367189"/>
            <a:ext cx="51423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F2A33A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Cephas Sharp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2A33A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C2185B"/>
              </a:solidFill>
              <a:effectLst/>
              <a:uLnTx/>
              <a:uFillTx/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 Narrow"/>
                <a:ea typeface="Archivo Narrow"/>
                <a:cs typeface="Archivo Narrow"/>
                <a:sym typeface="Archivo Narrow"/>
              </a:rPr>
              <a:t>Digital Marketing &amp; Business Development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47" name="Google Shape;147;p25"/>
          <p:cNvSpPr/>
          <p:nvPr/>
        </p:nvSpPr>
        <p:spPr>
          <a:xfrm rot="5400000">
            <a:off x="5770292" y="-799499"/>
            <a:ext cx="28500" cy="422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4949" y="2014521"/>
            <a:ext cx="221231" cy="22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4950" y="1697323"/>
            <a:ext cx="221231" cy="22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4940" y="1439124"/>
            <a:ext cx="221234" cy="22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/>
          <p:nvPr/>
        </p:nvSpPr>
        <p:spPr>
          <a:xfrm>
            <a:off x="3963114" y="1439149"/>
            <a:ext cx="2526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 Narrow"/>
                <a:ea typeface="Archivo Narrow"/>
                <a:cs typeface="Archivo Narrow"/>
                <a:sym typeface="Archivo Narrow"/>
              </a:rPr>
              <a:t>cephas.sharp@candjcreative.com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52" name="Google Shape;152;p25"/>
          <p:cNvSpPr txBox="1"/>
          <p:nvPr/>
        </p:nvSpPr>
        <p:spPr>
          <a:xfrm>
            <a:off x="3963114" y="1697331"/>
            <a:ext cx="2526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 Narrow"/>
                <a:ea typeface="Archivo Narrow"/>
                <a:cs typeface="Archivo Narrow"/>
                <a:sym typeface="Archivo Narrow"/>
              </a:rPr>
              <a:t>candjcreative.com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3963115" y="2014524"/>
            <a:ext cx="29385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 Narrow"/>
                <a:ea typeface="Archivo Narrow"/>
                <a:cs typeface="Archivo Narrow"/>
                <a:sym typeface="Archivo Narrow"/>
              </a:rPr>
              <a:t>linkedin.com/in/cephassharp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2" name="Google Shape;147;p25">
            <a:extLst>
              <a:ext uri="{FF2B5EF4-FFF2-40B4-BE49-F238E27FC236}">
                <a16:creationId xmlns:a16="http://schemas.microsoft.com/office/drawing/2014/main" id="{E39770D2-811E-27FC-6E46-90BFD3F2D623}"/>
              </a:ext>
            </a:extLst>
          </p:cNvPr>
          <p:cNvSpPr/>
          <p:nvPr/>
        </p:nvSpPr>
        <p:spPr>
          <a:xfrm rot="5400000">
            <a:off x="5770292" y="1583835"/>
            <a:ext cx="28500" cy="422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Google Shape;148;p25">
            <a:extLst>
              <a:ext uri="{FF2B5EF4-FFF2-40B4-BE49-F238E27FC236}">
                <a16:creationId xmlns:a16="http://schemas.microsoft.com/office/drawing/2014/main" id="{0518634E-0C01-CE9D-11C8-2670B271FC3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9217" y="4401357"/>
            <a:ext cx="221231" cy="22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9;p25">
            <a:extLst>
              <a:ext uri="{FF2B5EF4-FFF2-40B4-BE49-F238E27FC236}">
                <a16:creationId xmlns:a16="http://schemas.microsoft.com/office/drawing/2014/main" id="{C3187880-29F1-43E3-8FA1-94385AA084D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9218" y="4084159"/>
            <a:ext cx="221231" cy="22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0;p25">
            <a:extLst>
              <a:ext uri="{FF2B5EF4-FFF2-40B4-BE49-F238E27FC236}">
                <a16:creationId xmlns:a16="http://schemas.microsoft.com/office/drawing/2014/main" id="{D7929BE1-39AC-A2DF-920B-B68F522EF0C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9208" y="3825960"/>
            <a:ext cx="221234" cy="2212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1;p25">
            <a:extLst>
              <a:ext uri="{FF2B5EF4-FFF2-40B4-BE49-F238E27FC236}">
                <a16:creationId xmlns:a16="http://schemas.microsoft.com/office/drawing/2014/main" id="{A0B95795-F882-1A45-C23B-4EBA38E9DDD1}"/>
              </a:ext>
            </a:extLst>
          </p:cNvPr>
          <p:cNvSpPr txBox="1"/>
          <p:nvPr/>
        </p:nvSpPr>
        <p:spPr>
          <a:xfrm>
            <a:off x="3957382" y="3825985"/>
            <a:ext cx="2526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 Narrow"/>
                <a:ea typeface="Archivo Narrow"/>
                <a:cs typeface="Archivo Narrow"/>
                <a:sym typeface="Archivo Narrow"/>
              </a:rPr>
              <a:t>jaleesa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 Narrow"/>
                <a:ea typeface="Archivo Narrow"/>
                <a:cs typeface="Archivo Narrow"/>
                <a:sym typeface="Archivo Narrow"/>
              </a:rPr>
              <a:t>.sharp@candjcreative.com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7" name="Google Shape;152;p25">
            <a:extLst>
              <a:ext uri="{FF2B5EF4-FFF2-40B4-BE49-F238E27FC236}">
                <a16:creationId xmlns:a16="http://schemas.microsoft.com/office/drawing/2014/main" id="{4EF80D6A-0068-0E4A-7F80-8A482C0A25D2}"/>
              </a:ext>
            </a:extLst>
          </p:cNvPr>
          <p:cNvSpPr txBox="1"/>
          <p:nvPr/>
        </p:nvSpPr>
        <p:spPr>
          <a:xfrm>
            <a:off x="3957382" y="4084167"/>
            <a:ext cx="2526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 Narrow"/>
                <a:ea typeface="Archivo Narrow"/>
                <a:cs typeface="Archivo Narrow"/>
                <a:sym typeface="Archivo Narrow"/>
              </a:rPr>
              <a:t>candjcreative.com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8" name="Google Shape;153;p25">
            <a:extLst>
              <a:ext uri="{FF2B5EF4-FFF2-40B4-BE49-F238E27FC236}">
                <a16:creationId xmlns:a16="http://schemas.microsoft.com/office/drawing/2014/main" id="{6343333D-52E7-6939-AAF6-A3419C9DC1B1}"/>
              </a:ext>
            </a:extLst>
          </p:cNvPr>
          <p:cNvSpPr txBox="1"/>
          <p:nvPr/>
        </p:nvSpPr>
        <p:spPr>
          <a:xfrm>
            <a:off x="3957383" y="4401360"/>
            <a:ext cx="29385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 Narrow"/>
                <a:ea typeface="Archivo Narrow"/>
                <a:cs typeface="Archivo Narrow"/>
                <a:sym typeface="Archivo Narrow"/>
              </a:rPr>
              <a:t>linkedin.com/in/jaleesasharp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9" name="Google Shape;146;p25">
            <a:extLst>
              <a:ext uri="{FF2B5EF4-FFF2-40B4-BE49-F238E27FC236}">
                <a16:creationId xmlns:a16="http://schemas.microsoft.com/office/drawing/2014/main" id="{1B0D04DA-7B8F-2727-EEF2-BD59C443C38B}"/>
              </a:ext>
            </a:extLst>
          </p:cNvPr>
          <p:cNvSpPr txBox="1"/>
          <p:nvPr/>
        </p:nvSpPr>
        <p:spPr>
          <a:xfrm>
            <a:off x="3580141" y="2715586"/>
            <a:ext cx="5142300" cy="96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2A33A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Jaleesa Sharp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2A33A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C2185B"/>
              </a:solidFill>
              <a:effectLst/>
              <a:uLnTx/>
              <a:uFillTx/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 Narrow"/>
                <a:ea typeface="Archivo Narrow"/>
                <a:cs typeface="Archivo Narrow"/>
                <a:sym typeface="Archivo Narrow"/>
              </a:rPr>
              <a:t>Digital Marketing &amp; Social Media Coordinator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pic>
        <p:nvPicPr>
          <p:cNvPr id="11" name="Google Shape;145;p25">
            <a:extLst>
              <a:ext uri="{FF2B5EF4-FFF2-40B4-BE49-F238E27FC236}">
                <a16:creationId xmlns:a16="http://schemas.microsoft.com/office/drawing/2014/main" id="{9E89F67D-679F-1DB8-713D-EDF23479198D}"/>
              </a:ext>
            </a:extLst>
          </p:cNvPr>
          <p:cNvPicPr preferRelativeResize="0"/>
          <p:nvPr/>
        </p:nvPicPr>
        <p:blipFill>
          <a:blip r:embed="rId7"/>
          <a:srcRect t="9560" b="9560"/>
          <a:stretch/>
        </p:blipFill>
        <p:spPr>
          <a:xfrm>
            <a:off x="1146132" y="2689579"/>
            <a:ext cx="2008363" cy="2017612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 rotWithShape="1">
          <a:blip r:embed="rId3">
            <a:alphaModFix amt="22000"/>
          </a:blip>
          <a:srcRect b="15732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/>
          <p:nvPr/>
        </p:nvSpPr>
        <p:spPr>
          <a:xfrm>
            <a:off x="311700" y="439775"/>
            <a:ext cx="4291500" cy="1569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Local business is </a:t>
            </a:r>
            <a:r>
              <a:rPr lang="en" sz="3000" b="1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more</a:t>
            </a:r>
            <a:r>
              <a:rPr lang="en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important than ever</a:t>
            </a:r>
            <a:endParaRPr sz="3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27"/>
          <p:cNvSpPr txBox="1"/>
          <p:nvPr/>
        </p:nvSpPr>
        <p:spPr>
          <a:xfrm>
            <a:off x="311700" y="3714750"/>
            <a:ext cx="4747500" cy="46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82% of shoppers</a:t>
            </a:r>
            <a:r>
              <a:rPr lang="en" sz="180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 would rather support </a:t>
            </a:r>
            <a:r>
              <a:rPr lang="en" sz="1800" b="1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local</a:t>
            </a:r>
            <a:r>
              <a:rPr lang="en" sz="180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 business</a:t>
            </a:r>
            <a:endParaRPr sz="800" i="1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 amt="13000"/>
          </a:blip>
          <a:srcRect l="25038" r="25033" b="15789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>
            <a:spLocks noGrp="1"/>
          </p:cNvSpPr>
          <p:nvPr>
            <p:ph type="title" idx="4"/>
          </p:nvPr>
        </p:nvSpPr>
        <p:spPr>
          <a:xfrm>
            <a:off x="265800" y="3654825"/>
            <a:ext cx="26937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Raise brand awareness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74" name="Google Shape;174;p28"/>
          <p:cNvSpPr txBox="1">
            <a:spLocks noGrp="1"/>
          </p:cNvSpPr>
          <p:nvPr>
            <p:ph type="title" idx="5"/>
          </p:nvPr>
        </p:nvSpPr>
        <p:spPr>
          <a:xfrm>
            <a:off x="3072300" y="3654825"/>
            <a:ext cx="26937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Improve searchability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8"/>
          <p:cNvSpPr txBox="1">
            <a:spLocks noGrp="1"/>
          </p:cNvSpPr>
          <p:nvPr>
            <p:ph type="title" idx="6"/>
          </p:nvPr>
        </p:nvSpPr>
        <p:spPr>
          <a:xfrm>
            <a:off x="5878800" y="3654825"/>
            <a:ext cx="26937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Create trust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265514" y="265125"/>
            <a:ext cx="8613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The strongest local businesses have a comprehensive digital marketing strategy</a:t>
            </a:r>
            <a:endParaRPr sz="2600"/>
          </a:p>
        </p:txBody>
      </p:sp>
      <p:pic>
        <p:nvPicPr>
          <p:cNvPr id="177" name="Google Shape;177;p28"/>
          <p:cNvPicPr preferRelativeResize="0"/>
          <p:nvPr/>
        </p:nvPicPr>
        <p:blipFill rotWithShape="1">
          <a:blip r:embed="rId4">
            <a:alphaModFix/>
          </a:blip>
          <a:srcRect t="11166" r="35446"/>
          <a:stretch/>
        </p:blipFill>
        <p:spPr>
          <a:xfrm>
            <a:off x="706800" y="1473925"/>
            <a:ext cx="1811700" cy="1855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Google Shape;178;p28"/>
          <p:cNvPicPr preferRelativeResize="0"/>
          <p:nvPr/>
        </p:nvPicPr>
        <p:blipFill rotWithShape="1">
          <a:blip r:embed="rId5">
            <a:alphaModFix/>
          </a:blip>
          <a:srcRect l="17443" r="17443"/>
          <a:stretch/>
        </p:blipFill>
        <p:spPr>
          <a:xfrm>
            <a:off x="3513300" y="1473925"/>
            <a:ext cx="1811700" cy="1855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p28"/>
          <p:cNvPicPr preferRelativeResize="0"/>
          <p:nvPr/>
        </p:nvPicPr>
        <p:blipFill rotWithShape="1">
          <a:blip r:embed="rId6">
            <a:alphaModFix/>
          </a:blip>
          <a:srcRect l="17463" r="17470"/>
          <a:stretch/>
        </p:blipFill>
        <p:spPr>
          <a:xfrm>
            <a:off x="6319800" y="1473925"/>
            <a:ext cx="1811700" cy="1855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 rotWithShape="1">
          <a:blip r:embed="rId3">
            <a:alphaModFix amt="13000"/>
          </a:blip>
          <a:srcRect l="25038" r="25033" b="15789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 rotWithShape="1">
          <a:blip r:embed="rId4">
            <a:alphaModFix/>
          </a:blip>
          <a:srcRect t="11166" r="35446"/>
          <a:stretch/>
        </p:blipFill>
        <p:spPr>
          <a:xfrm>
            <a:off x="706800" y="1473925"/>
            <a:ext cx="1811700" cy="1855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6" name="Google Shape;186;p29"/>
          <p:cNvSpPr txBox="1">
            <a:spLocks noGrp="1"/>
          </p:cNvSpPr>
          <p:nvPr>
            <p:ph type="title" idx="4"/>
          </p:nvPr>
        </p:nvSpPr>
        <p:spPr>
          <a:xfrm>
            <a:off x="265800" y="3654825"/>
            <a:ext cx="26937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Not top of mind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87" name="Google Shape;187;p29"/>
          <p:cNvSpPr txBox="1">
            <a:spLocks noGrp="1"/>
          </p:cNvSpPr>
          <p:nvPr>
            <p:ph type="title" idx="5"/>
          </p:nvPr>
        </p:nvSpPr>
        <p:spPr>
          <a:xfrm>
            <a:off x="3072300" y="3654825"/>
            <a:ext cx="26937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Not found in local search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29"/>
          <p:cNvSpPr txBox="1">
            <a:spLocks noGrp="1"/>
          </p:cNvSpPr>
          <p:nvPr>
            <p:ph type="title" idx="6"/>
          </p:nvPr>
        </p:nvSpPr>
        <p:spPr>
          <a:xfrm>
            <a:off x="5642575" y="3654825"/>
            <a:ext cx="3166200" cy="3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Not trusted by consumers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265514" y="341325"/>
            <a:ext cx="8613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Many local businesses </a:t>
            </a:r>
            <a:r>
              <a:rPr lang="en" sz="2600" i="1">
                <a:solidFill>
                  <a:schemeClr val="accent4"/>
                </a:solidFill>
              </a:rPr>
              <a:t>fail to manage</a:t>
            </a:r>
            <a:r>
              <a:rPr lang="en" sz="2600"/>
              <a:t> their digital marketing strategy</a:t>
            </a:r>
            <a:endParaRPr sz="2600"/>
          </a:p>
        </p:txBody>
      </p:sp>
      <p:pic>
        <p:nvPicPr>
          <p:cNvPr id="190" name="Google Shape;190;p29"/>
          <p:cNvPicPr preferRelativeResize="0"/>
          <p:nvPr/>
        </p:nvPicPr>
        <p:blipFill rotWithShape="1">
          <a:blip r:embed="rId5">
            <a:alphaModFix/>
          </a:blip>
          <a:srcRect l="17443" r="17443"/>
          <a:stretch/>
        </p:blipFill>
        <p:spPr>
          <a:xfrm>
            <a:off x="3513300" y="1473925"/>
            <a:ext cx="1811700" cy="1855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1" name="Google Shape;191;p29"/>
          <p:cNvPicPr preferRelativeResize="0"/>
          <p:nvPr/>
        </p:nvPicPr>
        <p:blipFill rotWithShape="1">
          <a:blip r:embed="rId6">
            <a:alphaModFix/>
          </a:blip>
          <a:srcRect l="17463" r="17470"/>
          <a:stretch/>
        </p:blipFill>
        <p:spPr>
          <a:xfrm>
            <a:off x="6319800" y="1473925"/>
            <a:ext cx="1811700" cy="1855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2" name="Google Shape;192;p29"/>
          <p:cNvSpPr txBox="1"/>
          <p:nvPr/>
        </p:nvSpPr>
        <p:spPr>
          <a:xfrm>
            <a:off x="265800" y="3991975"/>
            <a:ext cx="269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More than 75%</a:t>
            </a:r>
            <a:r>
              <a:rPr lang="en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 of customers prefer to buy from a brand they know </a:t>
            </a:r>
            <a:endParaRPr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93" name="Google Shape;193;p29"/>
          <p:cNvSpPr txBox="1"/>
          <p:nvPr/>
        </p:nvSpPr>
        <p:spPr>
          <a:xfrm>
            <a:off x="3072300" y="3991975"/>
            <a:ext cx="269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Local search accounts for more than </a:t>
            </a:r>
            <a:r>
              <a:rPr lang="en" b="1">
                <a:solidFill>
                  <a:schemeClr val="accent3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46% of Google searches</a:t>
            </a:r>
            <a:endParaRPr>
              <a:solidFill>
                <a:schemeClr val="accent3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94" name="Google Shape;194;p29"/>
          <p:cNvSpPr txBox="1"/>
          <p:nvPr/>
        </p:nvSpPr>
        <p:spPr>
          <a:xfrm>
            <a:off x="5878800" y="3991975"/>
            <a:ext cx="269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89% of consumers </a:t>
            </a:r>
            <a:r>
              <a:rPr lang="en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read reviews before buying</a:t>
            </a:r>
            <a:endParaRPr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grpSp>
        <p:nvGrpSpPr>
          <p:cNvPr id="195" name="Google Shape;195;p29"/>
          <p:cNvGrpSpPr/>
          <p:nvPr/>
        </p:nvGrpSpPr>
        <p:grpSpPr>
          <a:xfrm>
            <a:off x="1425737" y="3170515"/>
            <a:ext cx="373831" cy="373835"/>
            <a:chOff x="5119519" y="1424050"/>
            <a:chExt cx="373831" cy="373835"/>
          </a:xfrm>
        </p:grpSpPr>
        <p:sp>
          <p:nvSpPr>
            <p:cNvPr id="196" name="Google Shape;196;p29"/>
            <p:cNvSpPr/>
            <p:nvPr/>
          </p:nvSpPr>
          <p:spPr>
            <a:xfrm rot="10800000" flipH="1">
              <a:off x="5119519" y="1424085"/>
              <a:ext cx="373800" cy="373800"/>
            </a:xfrm>
            <a:prstGeom prst="roundRect">
              <a:avLst>
                <a:gd name="adj" fmla="val 16667"/>
              </a:avLst>
            </a:prstGeom>
            <a:solidFill>
              <a:srgbClr val="D8484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5119550" y="1424050"/>
              <a:ext cx="373800" cy="373800"/>
            </a:xfrm>
            <a:prstGeom prst="mathMultiply">
              <a:avLst>
                <a:gd name="adj1" fmla="val 937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4848"/>
                </a:solidFill>
              </a:endParaRPr>
            </a:p>
          </p:txBody>
        </p:sp>
      </p:grpSp>
      <p:grpSp>
        <p:nvGrpSpPr>
          <p:cNvPr id="198" name="Google Shape;198;p29"/>
          <p:cNvGrpSpPr/>
          <p:nvPr/>
        </p:nvGrpSpPr>
        <p:grpSpPr>
          <a:xfrm>
            <a:off x="4232237" y="3170515"/>
            <a:ext cx="373831" cy="373835"/>
            <a:chOff x="5119519" y="1424050"/>
            <a:chExt cx="373831" cy="373835"/>
          </a:xfrm>
        </p:grpSpPr>
        <p:sp>
          <p:nvSpPr>
            <p:cNvPr id="199" name="Google Shape;199;p29"/>
            <p:cNvSpPr/>
            <p:nvPr/>
          </p:nvSpPr>
          <p:spPr>
            <a:xfrm rot="10800000" flipH="1">
              <a:off x="5119519" y="1424085"/>
              <a:ext cx="373800" cy="373800"/>
            </a:xfrm>
            <a:prstGeom prst="roundRect">
              <a:avLst>
                <a:gd name="adj" fmla="val 16667"/>
              </a:avLst>
            </a:prstGeom>
            <a:solidFill>
              <a:srgbClr val="D8484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5119550" y="1424050"/>
              <a:ext cx="373800" cy="373800"/>
            </a:xfrm>
            <a:prstGeom prst="mathMultiply">
              <a:avLst>
                <a:gd name="adj1" fmla="val 937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4848"/>
                </a:solidFill>
              </a:endParaRPr>
            </a:p>
          </p:txBody>
        </p:sp>
      </p:grpSp>
      <p:grpSp>
        <p:nvGrpSpPr>
          <p:cNvPr id="201" name="Google Shape;201;p29"/>
          <p:cNvGrpSpPr/>
          <p:nvPr/>
        </p:nvGrpSpPr>
        <p:grpSpPr>
          <a:xfrm>
            <a:off x="7038737" y="3170515"/>
            <a:ext cx="373831" cy="373835"/>
            <a:chOff x="5119519" y="1424050"/>
            <a:chExt cx="373831" cy="373835"/>
          </a:xfrm>
        </p:grpSpPr>
        <p:sp>
          <p:nvSpPr>
            <p:cNvPr id="202" name="Google Shape;202;p29"/>
            <p:cNvSpPr/>
            <p:nvPr/>
          </p:nvSpPr>
          <p:spPr>
            <a:xfrm rot="10800000" flipH="1">
              <a:off x="5119519" y="1424085"/>
              <a:ext cx="373800" cy="373800"/>
            </a:xfrm>
            <a:prstGeom prst="roundRect">
              <a:avLst>
                <a:gd name="adj" fmla="val 16667"/>
              </a:avLst>
            </a:prstGeom>
            <a:solidFill>
              <a:srgbClr val="D8484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5119550" y="1424050"/>
              <a:ext cx="373800" cy="373800"/>
            </a:xfrm>
            <a:prstGeom prst="mathMultiply">
              <a:avLst>
                <a:gd name="adj1" fmla="val 937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4848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35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Strategy based on the </a:t>
            </a:r>
            <a:r>
              <a:rPr lang="en" sz="3000" i="1">
                <a:solidFill>
                  <a:srgbClr val="CC0E0E"/>
                </a:solidFill>
              </a:rPr>
              <a:t>whole</a:t>
            </a:r>
            <a:r>
              <a:rPr lang="en" sz="3000">
                <a:solidFill>
                  <a:srgbClr val="CC0E0E"/>
                </a:solidFill>
              </a:rPr>
              <a:t> </a:t>
            </a:r>
            <a:r>
              <a:rPr lang="en" sz="3000"/>
              <a:t>customer journey is stronger than strategies based on channels in isolation</a:t>
            </a:r>
            <a:endParaRPr sz="3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>
            <a:spLocks noGrp="1"/>
          </p:cNvSpPr>
          <p:nvPr>
            <p:ph type="title"/>
          </p:nvPr>
        </p:nvSpPr>
        <p:spPr>
          <a:xfrm>
            <a:off x="265514" y="265125"/>
            <a:ext cx="8613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Journey</a:t>
            </a:r>
            <a:endParaRPr/>
          </a:p>
        </p:txBody>
      </p:sp>
      <p:sp>
        <p:nvSpPr>
          <p:cNvPr id="236" name="Google Shape;236;p32"/>
          <p:cNvSpPr/>
          <p:nvPr/>
        </p:nvSpPr>
        <p:spPr>
          <a:xfrm rot="5400000">
            <a:off x="5649088" y="1641155"/>
            <a:ext cx="333300" cy="1442400"/>
          </a:xfrm>
          <a:prstGeom prst="trapezoid">
            <a:avLst>
              <a:gd name="adj" fmla="val 57469"/>
            </a:avLst>
          </a:prstGeom>
          <a:solidFill>
            <a:srgbClr val="6E3B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2"/>
          <p:cNvSpPr txBox="1"/>
          <p:nvPr/>
        </p:nvSpPr>
        <p:spPr>
          <a:xfrm>
            <a:off x="5058702" y="2179426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Conversion</a:t>
            </a:r>
            <a:endParaRPr sz="1100" b="1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8" name="Google Shape;238;p32"/>
          <p:cNvSpPr/>
          <p:nvPr/>
        </p:nvSpPr>
        <p:spPr>
          <a:xfrm rot="-5400000">
            <a:off x="7383923" y="1641197"/>
            <a:ext cx="333300" cy="1442400"/>
          </a:xfrm>
          <a:prstGeom prst="trapezoid">
            <a:avLst>
              <a:gd name="adj" fmla="val 57469"/>
            </a:avLst>
          </a:prstGeom>
          <a:solidFill>
            <a:srgbClr val="C12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2"/>
          <p:cNvSpPr/>
          <p:nvPr/>
        </p:nvSpPr>
        <p:spPr>
          <a:xfrm rot="5400000">
            <a:off x="2171252" y="1646784"/>
            <a:ext cx="1035900" cy="1433400"/>
          </a:xfrm>
          <a:prstGeom prst="trapezoid">
            <a:avLst>
              <a:gd name="adj" fmla="val 15405"/>
            </a:avLst>
          </a:prstGeom>
          <a:solidFill>
            <a:srgbClr val="66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2"/>
          <p:cNvSpPr/>
          <p:nvPr/>
        </p:nvSpPr>
        <p:spPr>
          <a:xfrm rot="5400000">
            <a:off x="3905407" y="1587805"/>
            <a:ext cx="696300" cy="1548000"/>
          </a:xfrm>
          <a:prstGeom prst="trapezoid">
            <a:avLst>
              <a:gd name="adj" fmla="val 24425"/>
            </a:avLst>
          </a:prstGeom>
          <a:solidFill>
            <a:srgbClr val="F7CB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2"/>
          <p:cNvSpPr/>
          <p:nvPr/>
        </p:nvSpPr>
        <p:spPr>
          <a:xfrm>
            <a:off x="4844459" y="2132659"/>
            <a:ext cx="461700" cy="461700"/>
          </a:xfrm>
          <a:prstGeom prst="ellipse">
            <a:avLst/>
          </a:prstGeom>
          <a:solidFill>
            <a:srgbClr val="F7CB16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7CB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2"/>
          <p:cNvSpPr txBox="1"/>
          <p:nvPr/>
        </p:nvSpPr>
        <p:spPr>
          <a:xfrm>
            <a:off x="7098609" y="2183333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Advocacy</a:t>
            </a:r>
            <a:endParaRPr sz="1100" i="0" u="none" strike="noStrike" cap="none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243" name="Google Shape;243;p32"/>
          <p:cNvSpPr/>
          <p:nvPr/>
        </p:nvSpPr>
        <p:spPr>
          <a:xfrm rot="5400000">
            <a:off x="534572" y="1646885"/>
            <a:ext cx="1295100" cy="1433400"/>
          </a:xfrm>
          <a:prstGeom prst="trapezoid">
            <a:avLst>
              <a:gd name="adj" fmla="val 9236"/>
            </a:avLst>
          </a:prstGeom>
          <a:solidFill>
            <a:srgbClr val="167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2"/>
          <p:cNvSpPr/>
          <p:nvPr/>
        </p:nvSpPr>
        <p:spPr>
          <a:xfrm>
            <a:off x="8034484" y="2132659"/>
            <a:ext cx="461700" cy="461700"/>
          </a:xfrm>
          <a:prstGeom prst="ellipse">
            <a:avLst/>
          </a:prstGeom>
          <a:solidFill>
            <a:srgbClr val="C1233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D84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6084" y="2198259"/>
            <a:ext cx="358500" cy="3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/>
          <p:nvPr/>
        </p:nvSpPr>
        <p:spPr>
          <a:xfrm>
            <a:off x="6510459" y="2146600"/>
            <a:ext cx="461700" cy="461700"/>
          </a:xfrm>
          <a:prstGeom prst="ellipse">
            <a:avLst/>
          </a:prstGeom>
          <a:solidFill>
            <a:srgbClr val="6E3BA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2"/>
          <p:cNvSpPr txBox="1"/>
          <p:nvPr/>
        </p:nvSpPr>
        <p:spPr>
          <a:xfrm>
            <a:off x="6547169" y="2088789"/>
            <a:ext cx="4383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Light"/>
              <a:buNone/>
            </a:pPr>
            <a:r>
              <a:rPr lang="en" sz="2600" b="0" i="0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2"/>
          <p:cNvSpPr txBox="1"/>
          <p:nvPr/>
        </p:nvSpPr>
        <p:spPr>
          <a:xfrm>
            <a:off x="577759" y="2188960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 i="0" u="none" strike="noStrike" cap="none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Awareness</a:t>
            </a:r>
            <a:endParaRPr sz="1400" i="0" u="none" strike="noStrike" cap="none">
              <a:solidFill>
                <a:srgbClr val="000000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249" name="Google Shape;249;p32"/>
          <p:cNvSpPr txBox="1"/>
          <p:nvPr/>
        </p:nvSpPr>
        <p:spPr>
          <a:xfrm>
            <a:off x="2084835" y="2188960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Findability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3649184" y="2188960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Reputation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2"/>
          <p:cNvSpPr/>
          <p:nvPr/>
        </p:nvSpPr>
        <p:spPr>
          <a:xfrm>
            <a:off x="1703088" y="2132663"/>
            <a:ext cx="461700" cy="461700"/>
          </a:xfrm>
          <a:prstGeom prst="ellipse">
            <a:avLst/>
          </a:prstGeom>
          <a:solidFill>
            <a:srgbClr val="167EBF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3088" y="2132663"/>
            <a:ext cx="461700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/>
          <p:cNvSpPr/>
          <p:nvPr/>
        </p:nvSpPr>
        <p:spPr>
          <a:xfrm>
            <a:off x="3199984" y="2132659"/>
            <a:ext cx="461700" cy="461700"/>
          </a:xfrm>
          <a:prstGeom prst="ellipse">
            <a:avLst/>
          </a:prstGeom>
          <a:solidFill>
            <a:srgbClr val="66CC0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D84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1698" y="2131086"/>
            <a:ext cx="438300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0945" y="2198215"/>
            <a:ext cx="358475" cy="358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32"/>
          <p:cNvGrpSpPr/>
          <p:nvPr/>
        </p:nvGrpSpPr>
        <p:grpSpPr>
          <a:xfrm>
            <a:off x="1507576" y="1446186"/>
            <a:ext cx="852698" cy="360658"/>
            <a:chOff x="2506890" y="424582"/>
            <a:chExt cx="471000" cy="360658"/>
          </a:xfrm>
        </p:grpSpPr>
        <p:sp>
          <p:nvSpPr>
            <p:cNvPr id="257" name="Google Shape;257;p32"/>
            <p:cNvSpPr/>
            <p:nvPr/>
          </p:nvSpPr>
          <p:spPr>
            <a:xfrm rot="10800000">
              <a:off x="2696281" y="579140"/>
              <a:ext cx="92100" cy="206100"/>
            </a:xfrm>
            <a:prstGeom prst="triangle">
              <a:avLst>
                <a:gd name="adj" fmla="val 50000"/>
              </a:avLst>
            </a:prstGeom>
            <a:solidFill>
              <a:srgbClr val="037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2506890" y="424582"/>
              <a:ext cx="471000" cy="266700"/>
            </a:xfrm>
            <a:prstGeom prst="roundRect">
              <a:avLst>
                <a:gd name="adj" fmla="val 16667"/>
              </a:avLst>
            </a:prstGeom>
            <a:solidFill>
              <a:srgbClr val="037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 Light"/>
                <a:buNone/>
              </a:pPr>
              <a:r>
                <a:rPr lang="en" sz="1100">
                  <a:solidFill>
                    <a:srgbClr val="FFFFFF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Interest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32"/>
          <p:cNvGrpSpPr/>
          <p:nvPr/>
        </p:nvGrpSpPr>
        <p:grpSpPr>
          <a:xfrm>
            <a:off x="3004501" y="1446186"/>
            <a:ext cx="852698" cy="360658"/>
            <a:chOff x="2506890" y="424582"/>
            <a:chExt cx="471000" cy="360658"/>
          </a:xfrm>
        </p:grpSpPr>
        <p:sp>
          <p:nvSpPr>
            <p:cNvPr id="260" name="Google Shape;260;p32"/>
            <p:cNvSpPr/>
            <p:nvPr/>
          </p:nvSpPr>
          <p:spPr>
            <a:xfrm rot="10800000">
              <a:off x="2696281" y="579140"/>
              <a:ext cx="92100" cy="206100"/>
            </a:xfrm>
            <a:prstGeom prst="triangle">
              <a:avLst>
                <a:gd name="adj" fmla="val 50000"/>
              </a:avLst>
            </a:prstGeom>
            <a:solidFill>
              <a:srgbClr val="66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2506890" y="424582"/>
              <a:ext cx="471000" cy="266700"/>
            </a:xfrm>
            <a:prstGeom prst="roundRect">
              <a:avLst>
                <a:gd name="adj" fmla="val 16667"/>
              </a:avLst>
            </a:prstGeom>
            <a:solidFill>
              <a:srgbClr val="66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 Light"/>
                <a:buNone/>
              </a:pPr>
              <a:r>
                <a:rPr lang="en" sz="1100">
                  <a:solidFill>
                    <a:srgbClr val="FFFFFF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Visibility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32"/>
          <p:cNvGrpSpPr/>
          <p:nvPr/>
        </p:nvGrpSpPr>
        <p:grpSpPr>
          <a:xfrm>
            <a:off x="4648976" y="1446186"/>
            <a:ext cx="852698" cy="360658"/>
            <a:chOff x="2506890" y="424582"/>
            <a:chExt cx="471000" cy="360658"/>
          </a:xfrm>
        </p:grpSpPr>
        <p:sp>
          <p:nvSpPr>
            <p:cNvPr id="263" name="Google Shape;263;p32"/>
            <p:cNvSpPr/>
            <p:nvPr/>
          </p:nvSpPr>
          <p:spPr>
            <a:xfrm rot="10800000">
              <a:off x="2696281" y="579140"/>
              <a:ext cx="92100" cy="206100"/>
            </a:xfrm>
            <a:prstGeom prst="triangle">
              <a:avLst>
                <a:gd name="adj" fmla="val 50000"/>
              </a:avLst>
            </a:prstGeom>
            <a:solidFill>
              <a:srgbClr val="F7CB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2506890" y="424582"/>
              <a:ext cx="471000" cy="266700"/>
            </a:xfrm>
            <a:prstGeom prst="roundRect">
              <a:avLst>
                <a:gd name="adj" fmla="val 16667"/>
              </a:avLst>
            </a:prstGeom>
            <a:solidFill>
              <a:srgbClr val="F7CB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 Light"/>
                <a:buNone/>
              </a:pPr>
              <a:r>
                <a:rPr lang="en" sz="1100">
                  <a:solidFill>
                    <a:srgbClr val="FFFFFF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Trust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32"/>
          <p:cNvGrpSpPr/>
          <p:nvPr/>
        </p:nvGrpSpPr>
        <p:grpSpPr>
          <a:xfrm>
            <a:off x="6293451" y="1446186"/>
            <a:ext cx="852698" cy="360658"/>
            <a:chOff x="2506890" y="424582"/>
            <a:chExt cx="471000" cy="360658"/>
          </a:xfrm>
        </p:grpSpPr>
        <p:sp>
          <p:nvSpPr>
            <p:cNvPr id="266" name="Google Shape;266;p32"/>
            <p:cNvSpPr/>
            <p:nvPr/>
          </p:nvSpPr>
          <p:spPr>
            <a:xfrm rot="10800000">
              <a:off x="2696281" y="579140"/>
              <a:ext cx="92100" cy="206100"/>
            </a:xfrm>
            <a:prstGeom prst="triangle">
              <a:avLst>
                <a:gd name="adj" fmla="val 50000"/>
              </a:avLst>
            </a:prstGeom>
            <a:solidFill>
              <a:srgbClr val="6E3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2506890" y="424582"/>
              <a:ext cx="471000" cy="266700"/>
            </a:xfrm>
            <a:prstGeom prst="roundRect">
              <a:avLst>
                <a:gd name="adj" fmla="val 16667"/>
              </a:avLst>
            </a:prstGeom>
            <a:solidFill>
              <a:srgbClr val="6E3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 Light"/>
                <a:buNone/>
              </a:pPr>
              <a:r>
                <a:rPr lang="en" sz="1000" i="0" u="none" strike="noStrike" cap="none">
                  <a:solidFill>
                    <a:srgbClr val="FFFFFF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Sales</a:t>
              </a:r>
              <a:endParaRPr sz="140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</p:grpSp>
      <p:grpSp>
        <p:nvGrpSpPr>
          <p:cNvPr id="268" name="Google Shape;268;p32"/>
          <p:cNvGrpSpPr/>
          <p:nvPr/>
        </p:nvGrpSpPr>
        <p:grpSpPr>
          <a:xfrm>
            <a:off x="7658451" y="1446187"/>
            <a:ext cx="1077177" cy="360658"/>
            <a:chOff x="2506890" y="424582"/>
            <a:chExt cx="471000" cy="360658"/>
          </a:xfrm>
        </p:grpSpPr>
        <p:sp>
          <p:nvSpPr>
            <p:cNvPr id="269" name="Google Shape;269;p32"/>
            <p:cNvSpPr/>
            <p:nvPr/>
          </p:nvSpPr>
          <p:spPr>
            <a:xfrm rot="10800000">
              <a:off x="2696281" y="579140"/>
              <a:ext cx="92100" cy="206100"/>
            </a:xfrm>
            <a:prstGeom prst="triangle">
              <a:avLst>
                <a:gd name="adj" fmla="val 50000"/>
              </a:avLst>
            </a:prstGeom>
            <a:solidFill>
              <a:srgbClr val="C12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2506890" y="424582"/>
              <a:ext cx="471000" cy="266700"/>
            </a:xfrm>
            <a:prstGeom prst="roundRect">
              <a:avLst>
                <a:gd name="adj" fmla="val 16667"/>
              </a:avLst>
            </a:prstGeom>
            <a:solidFill>
              <a:srgbClr val="C12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 Light"/>
                <a:buNone/>
              </a:pPr>
              <a:r>
                <a:rPr lang="en" sz="1000">
                  <a:solidFill>
                    <a:srgbClr val="FFFFFF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Experience</a:t>
              </a:r>
              <a:endParaRPr sz="1000" i="0" u="none" strike="noStrike" cap="none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</p:grpSp>
      <p:cxnSp>
        <p:nvCxnSpPr>
          <p:cNvPr id="271" name="Google Shape;271;p32"/>
          <p:cNvCxnSpPr/>
          <p:nvPr/>
        </p:nvCxnSpPr>
        <p:spPr>
          <a:xfrm rot="10800000">
            <a:off x="1895738" y="3436200"/>
            <a:ext cx="9000" cy="8475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32"/>
          <p:cNvSpPr txBox="1"/>
          <p:nvPr/>
        </p:nvSpPr>
        <p:spPr>
          <a:xfrm>
            <a:off x="408425" y="3379350"/>
            <a:ext cx="14874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100" b="1">
                <a:solidFill>
                  <a:srgbClr val="167EBF"/>
                </a:solidFill>
                <a:latin typeface="Montserrat"/>
                <a:ea typeface="Montserrat"/>
                <a:cs typeface="Montserrat"/>
                <a:sym typeface="Montserrat"/>
              </a:rPr>
              <a:t>Stimulus</a:t>
            </a:r>
            <a:endParaRPr sz="1100" b="1">
              <a:solidFill>
                <a:srgbClr val="167EB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900">
                <a:solidFill>
                  <a:srgbClr val="167EBF"/>
                </a:solidFill>
                <a:latin typeface="Montserrat"/>
                <a:ea typeface="Montserrat"/>
                <a:cs typeface="Montserrat"/>
                <a:sym typeface="Montserrat"/>
              </a:rPr>
              <a:t>Digital Advertising</a:t>
            </a:r>
            <a:endParaRPr sz="900">
              <a:solidFill>
                <a:srgbClr val="167EB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900">
                <a:solidFill>
                  <a:srgbClr val="167EBF"/>
                </a:solidFill>
                <a:latin typeface="Montserrat"/>
                <a:ea typeface="Montserrat"/>
                <a:cs typeface="Montserrat"/>
                <a:sym typeface="Montserrat"/>
              </a:rPr>
              <a:t>Traditional Advertising</a:t>
            </a:r>
            <a:endParaRPr sz="900">
              <a:solidFill>
                <a:srgbClr val="167EB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400" b="1">
              <a:solidFill>
                <a:srgbClr val="CC0E0E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1100" b="1">
              <a:solidFill>
                <a:srgbClr val="167EB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3" name="Google Shape;273;p32"/>
          <p:cNvSpPr txBox="1"/>
          <p:nvPr/>
        </p:nvSpPr>
        <p:spPr>
          <a:xfrm>
            <a:off x="3506599" y="3379350"/>
            <a:ext cx="1584900" cy="3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7CB16"/>
                </a:solidFill>
                <a:latin typeface="Montserrat"/>
                <a:ea typeface="Montserrat"/>
                <a:cs typeface="Montserrat"/>
                <a:sym typeface="Montserrat"/>
              </a:rPr>
              <a:t>Research</a:t>
            </a:r>
            <a:endParaRPr sz="1100" b="1">
              <a:solidFill>
                <a:srgbClr val="F7CB1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7CB16"/>
                </a:solidFill>
                <a:latin typeface="Montserrat"/>
                <a:ea typeface="Montserrat"/>
                <a:cs typeface="Montserrat"/>
                <a:sym typeface="Montserrat"/>
              </a:rPr>
              <a:t>Strong Positive Reviews</a:t>
            </a:r>
            <a:endParaRPr sz="900">
              <a:solidFill>
                <a:srgbClr val="F7CB1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7CB16"/>
                </a:solidFill>
                <a:latin typeface="Montserrat"/>
                <a:ea typeface="Montserrat"/>
                <a:cs typeface="Montserrat"/>
                <a:sym typeface="Montserrat"/>
              </a:rPr>
              <a:t>Relevant Reviews</a:t>
            </a:r>
            <a:endParaRPr sz="900">
              <a:solidFill>
                <a:srgbClr val="F7CB1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7CB16"/>
                </a:solidFill>
                <a:latin typeface="Montserrat"/>
                <a:ea typeface="Montserrat"/>
                <a:cs typeface="Montserrat"/>
                <a:sym typeface="Montserrat"/>
              </a:rPr>
              <a:t>Timely Responses</a:t>
            </a:r>
            <a:endParaRPr sz="900">
              <a:solidFill>
                <a:srgbClr val="F7CB1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7CB16"/>
                </a:solidFill>
                <a:latin typeface="Montserrat"/>
                <a:ea typeface="Montserrat"/>
                <a:cs typeface="Montserrat"/>
                <a:sym typeface="Montserrat"/>
              </a:rPr>
              <a:t>Social Presence</a:t>
            </a:r>
            <a:endParaRPr sz="900">
              <a:solidFill>
                <a:srgbClr val="F7CB1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0E5AE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9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5136600" y="3356450"/>
            <a:ext cx="1633800" cy="3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7F509F"/>
                </a:solidFill>
                <a:latin typeface="Montserrat"/>
                <a:ea typeface="Montserrat"/>
                <a:cs typeface="Montserrat"/>
                <a:sym typeface="Montserrat"/>
              </a:rPr>
              <a:t>Purchase</a:t>
            </a:r>
            <a:endParaRPr sz="1100" b="1">
              <a:solidFill>
                <a:srgbClr val="7F509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7F509F"/>
                </a:solidFill>
                <a:latin typeface="Montserrat"/>
                <a:ea typeface="Montserrat"/>
                <a:cs typeface="Montserrat"/>
                <a:sym typeface="Montserrat"/>
              </a:rPr>
              <a:t>Mobile Friendly Website</a:t>
            </a:r>
            <a:endParaRPr sz="900">
              <a:solidFill>
                <a:srgbClr val="7F509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7F509F"/>
                </a:solidFill>
                <a:latin typeface="Montserrat"/>
                <a:ea typeface="Montserrat"/>
                <a:cs typeface="Montserrat"/>
                <a:sym typeface="Montserrat"/>
              </a:rPr>
              <a:t>Easy Navigation</a:t>
            </a:r>
            <a:endParaRPr sz="900">
              <a:solidFill>
                <a:srgbClr val="7F509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7F509F"/>
                </a:solidFill>
                <a:latin typeface="Montserrat"/>
                <a:ea typeface="Montserrat"/>
                <a:cs typeface="Montserrat"/>
                <a:sym typeface="Montserrat"/>
              </a:rPr>
              <a:t>Simple Conversion</a:t>
            </a:r>
            <a:endParaRPr sz="900">
              <a:solidFill>
                <a:srgbClr val="7F509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7F509F"/>
                </a:solidFill>
                <a:latin typeface="Montserrat"/>
                <a:ea typeface="Montserrat"/>
                <a:cs typeface="Montserrat"/>
                <a:sym typeface="Montserrat"/>
              </a:rPr>
              <a:t>Great In Store Experience</a:t>
            </a:r>
            <a:r>
              <a:rPr lang="en" sz="1000">
                <a:solidFill>
                  <a:srgbClr val="7F509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9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400" b="1">
              <a:solidFill>
                <a:srgbClr val="EFB71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6788575" y="3356450"/>
            <a:ext cx="1834800" cy="12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D84848"/>
                </a:solidFill>
                <a:latin typeface="Montserrat"/>
                <a:ea typeface="Montserrat"/>
                <a:cs typeface="Montserrat"/>
                <a:sym typeface="Montserrat"/>
              </a:rPr>
              <a:t>Backing</a:t>
            </a:r>
            <a:endParaRPr sz="1100" b="1">
              <a:solidFill>
                <a:srgbClr val="D848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84848"/>
                </a:solidFill>
                <a:latin typeface="Montserrat"/>
                <a:ea typeface="Montserrat"/>
                <a:cs typeface="Montserrat"/>
                <a:sym typeface="Montserrat"/>
              </a:rPr>
              <a:t>Outlets To Share Experience</a:t>
            </a:r>
            <a:endParaRPr sz="900">
              <a:solidFill>
                <a:srgbClr val="D848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84848"/>
                </a:solidFill>
                <a:latin typeface="Montserrat"/>
                <a:ea typeface="Montserrat"/>
                <a:cs typeface="Montserrat"/>
                <a:sym typeface="Montserrat"/>
              </a:rPr>
              <a:t>Social Communities</a:t>
            </a:r>
            <a:endParaRPr sz="900">
              <a:solidFill>
                <a:srgbClr val="D848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84848"/>
                </a:solidFill>
                <a:latin typeface="Montserrat"/>
                <a:ea typeface="Montserrat"/>
                <a:cs typeface="Montserrat"/>
                <a:sym typeface="Montserrat"/>
              </a:rPr>
              <a:t>Customer Engagement</a:t>
            </a:r>
            <a:endParaRPr sz="900">
              <a:solidFill>
                <a:srgbClr val="D848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00" b="1">
              <a:solidFill>
                <a:srgbClr val="F7CB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p32"/>
          <p:cNvSpPr txBox="1"/>
          <p:nvPr/>
        </p:nvSpPr>
        <p:spPr>
          <a:xfrm>
            <a:off x="1909550" y="3379350"/>
            <a:ext cx="15480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8BF00"/>
                </a:solidFill>
                <a:latin typeface="Montserrat"/>
                <a:ea typeface="Montserrat"/>
                <a:cs typeface="Montserrat"/>
                <a:sym typeface="Montserrat"/>
              </a:rPr>
              <a:t>Search</a:t>
            </a:r>
            <a:endParaRPr sz="1100" b="1">
              <a:solidFill>
                <a:srgbClr val="48B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8BF00"/>
                </a:solidFill>
                <a:latin typeface="Montserrat"/>
                <a:ea typeface="Montserrat"/>
                <a:cs typeface="Montserrat"/>
                <a:sym typeface="Montserrat"/>
              </a:rPr>
              <a:t>Online Listings Accuracy</a:t>
            </a:r>
            <a:endParaRPr sz="900">
              <a:solidFill>
                <a:srgbClr val="48B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8BF00"/>
                </a:solidFill>
                <a:latin typeface="Montserrat"/>
                <a:ea typeface="Montserrat"/>
                <a:cs typeface="Montserrat"/>
                <a:sym typeface="Montserrat"/>
              </a:rPr>
              <a:t>Direct SEO</a:t>
            </a:r>
            <a:endParaRPr sz="900">
              <a:solidFill>
                <a:srgbClr val="48B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0E5AE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77" name="Google Shape;277;p32"/>
          <p:cNvCxnSpPr/>
          <p:nvPr/>
        </p:nvCxnSpPr>
        <p:spPr>
          <a:xfrm rot="10800000">
            <a:off x="3459638" y="3436200"/>
            <a:ext cx="9000" cy="8475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" name="Google Shape;278;p32"/>
          <p:cNvCxnSpPr/>
          <p:nvPr/>
        </p:nvCxnSpPr>
        <p:spPr>
          <a:xfrm rot="10800000">
            <a:off x="5091463" y="3436200"/>
            <a:ext cx="9000" cy="8475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" name="Google Shape;279;p32"/>
          <p:cNvCxnSpPr/>
          <p:nvPr/>
        </p:nvCxnSpPr>
        <p:spPr>
          <a:xfrm rot="10800000">
            <a:off x="6770263" y="3436200"/>
            <a:ext cx="9000" cy="8475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" name="Google Shape;280;p32"/>
          <p:cNvCxnSpPr/>
          <p:nvPr/>
        </p:nvCxnSpPr>
        <p:spPr>
          <a:xfrm rot="10800000">
            <a:off x="8540513" y="3436200"/>
            <a:ext cx="9000" cy="8475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1" name="Google Shape;281;p32"/>
          <p:cNvSpPr txBox="1"/>
          <p:nvPr/>
        </p:nvSpPr>
        <p:spPr>
          <a:xfrm>
            <a:off x="5823900" y="2589463"/>
            <a:ext cx="183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rchivo Narrow"/>
                <a:ea typeface="Archivo Narrow"/>
                <a:cs typeface="Archivo Narrow"/>
                <a:sym typeface="Archivo Narrow"/>
              </a:rPr>
              <a:t>Contributes to another customer’s journey</a:t>
            </a:r>
            <a:endParaRPr sz="1200"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cxnSp>
        <p:nvCxnSpPr>
          <p:cNvPr id="282" name="Google Shape;282;p32"/>
          <p:cNvCxnSpPr>
            <a:stCxn id="281" idx="1"/>
            <a:endCxn id="255" idx="2"/>
          </p:cNvCxnSpPr>
          <p:nvPr/>
        </p:nvCxnSpPr>
        <p:spPr>
          <a:xfrm rot="10800000">
            <a:off x="5070300" y="2556613"/>
            <a:ext cx="753600" cy="3099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stealth" w="med" len="med"/>
          </a:ln>
        </p:spPr>
      </p:cxnSp>
      <p:cxnSp>
        <p:nvCxnSpPr>
          <p:cNvPr id="283" name="Google Shape;283;p32"/>
          <p:cNvCxnSpPr>
            <a:stCxn id="281" idx="3"/>
            <a:endCxn id="245" idx="2"/>
          </p:cNvCxnSpPr>
          <p:nvPr/>
        </p:nvCxnSpPr>
        <p:spPr>
          <a:xfrm rot="10800000" flipH="1">
            <a:off x="7658700" y="2556613"/>
            <a:ext cx="606600" cy="3099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5100" y="330100"/>
            <a:ext cx="5181550" cy="450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4475" y="849320"/>
            <a:ext cx="464051" cy="42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739" y="2093127"/>
            <a:ext cx="464051" cy="42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8333" y="3549122"/>
            <a:ext cx="512109" cy="46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35738" y="3440529"/>
            <a:ext cx="749580" cy="68563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3"/>
          <p:cNvSpPr txBox="1"/>
          <p:nvPr/>
        </p:nvSpPr>
        <p:spPr>
          <a:xfrm>
            <a:off x="6319785" y="1136485"/>
            <a:ext cx="131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Awareness</a:t>
            </a:r>
            <a:endParaRPr sz="1200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294" name="Google Shape;294;p33"/>
          <p:cNvSpPr txBox="1"/>
          <p:nvPr/>
        </p:nvSpPr>
        <p:spPr>
          <a:xfrm>
            <a:off x="3934050" y="2382131"/>
            <a:ext cx="131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Findability</a:t>
            </a:r>
            <a:endParaRPr sz="1200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295" name="Google Shape;295;p33"/>
          <p:cNvSpPr txBox="1"/>
          <p:nvPr/>
        </p:nvSpPr>
        <p:spPr>
          <a:xfrm>
            <a:off x="5137671" y="3894496"/>
            <a:ext cx="131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Reputation</a:t>
            </a:r>
            <a:endParaRPr sz="1200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296" name="Google Shape;296;p33"/>
          <p:cNvSpPr txBox="1"/>
          <p:nvPr/>
        </p:nvSpPr>
        <p:spPr>
          <a:xfrm>
            <a:off x="6527999" y="3128758"/>
            <a:ext cx="131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Conversion</a:t>
            </a:r>
            <a:endParaRPr sz="1200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297" name="Google Shape;297;p33"/>
          <p:cNvSpPr txBox="1"/>
          <p:nvPr/>
        </p:nvSpPr>
        <p:spPr>
          <a:xfrm>
            <a:off x="6556282" y="2588814"/>
            <a:ext cx="131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Advocacy</a:t>
            </a:r>
            <a:endParaRPr sz="1200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pic>
        <p:nvPicPr>
          <p:cNvPr id="298" name="Google Shape;29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3452" y="3020313"/>
            <a:ext cx="749580" cy="68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7479" y="1115274"/>
            <a:ext cx="749580" cy="68563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3"/>
          <p:cNvSpPr txBox="1"/>
          <p:nvPr/>
        </p:nvSpPr>
        <p:spPr>
          <a:xfrm rot="-3195892">
            <a:off x="7421695" y="1443212"/>
            <a:ext cx="1428484" cy="494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75C55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Contributes to next customer decision…</a:t>
            </a:r>
            <a:endParaRPr sz="1000">
              <a:solidFill>
                <a:srgbClr val="C75C55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 idx="4294967295"/>
          </p:nvPr>
        </p:nvSpPr>
        <p:spPr>
          <a:xfrm>
            <a:off x="180625" y="2170200"/>
            <a:ext cx="25857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The circular customer journey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02" name="Google Shape;302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78025" y="2382750"/>
            <a:ext cx="374900" cy="37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49600" y="2924200"/>
            <a:ext cx="332787" cy="332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"/>
          <p:cNvSpPr txBox="1">
            <a:spLocks noGrp="1"/>
          </p:cNvSpPr>
          <p:nvPr>
            <p:ph type="title"/>
          </p:nvPr>
        </p:nvSpPr>
        <p:spPr>
          <a:xfrm>
            <a:off x="265514" y="265125"/>
            <a:ext cx="8613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 for your competition</a:t>
            </a:r>
            <a:endParaRPr/>
          </a:p>
        </p:txBody>
      </p:sp>
      <p:sp>
        <p:nvSpPr>
          <p:cNvPr id="309" name="Google Shape;309;p34"/>
          <p:cNvSpPr/>
          <p:nvPr/>
        </p:nvSpPr>
        <p:spPr>
          <a:xfrm rot="5400000">
            <a:off x="6045088" y="1518305"/>
            <a:ext cx="333300" cy="1442400"/>
          </a:xfrm>
          <a:prstGeom prst="trapezoid">
            <a:avLst>
              <a:gd name="adj" fmla="val 5746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4"/>
          <p:cNvSpPr txBox="1"/>
          <p:nvPr/>
        </p:nvSpPr>
        <p:spPr>
          <a:xfrm>
            <a:off x="5454702" y="2056576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Conversion</a:t>
            </a:r>
            <a:endParaRPr sz="1100" b="1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1" name="Google Shape;311;p34"/>
          <p:cNvSpPr/>
          <p:nvPr/>
        </p:nvSpPr>
        <p:spPr>
          <a:xfrm rot="-5400000">
            <a:off x="7779923" y="1518347"/>
            <a:ext cx="333300" cy="1442400"/>
          </a:xfrm>
          <a:prstGeom prst="trapezoid">
            <a:avLst>
              <a:gd name="adj" fmla="val 5746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4"/>
          <p:cNvSpPr/>
          <p:nvPr/>
        </p:nvSpPr>
        <p:spPr>
          <a:xfrm rot="5400000">
            <a:off x="2567252" y="1523934"/>
            <a:ext cx="1035900" cy="1433400"/>
          </a:xfrm>
          <a:prstGeom prst="trapezoid">
            <a:avLst>
              <a:gd name="adj" fmla="val 15405"/>
            </a:avLst>
          </a:prstGeom>
          <a:solidFill>
            <a:srgbClr val="66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4"/>
          <p:cNvSpPr/>
          <p:nvPr/>
        </p:nvSpPr>
        <p:spPr>
          <a:xfrm rot="5400000">
            <a:off x="4301407" y="1464955"/>
            <a:ext cx="696300" cy="1548000"/>
          </a:xfrm>
          <a:prstGeom prst="trapezoid">
            <a:avLst>
              <a:gd name="adj" fmla="val 24425"/>
            </a:avLst>
          </a:prstGeom>
          <a:solidFill>
            <a:srgbClr val="F7CB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4"/>
          <p:cNvSpPr/>
          <p:nvPr/>
        </p:nvSpPr>
        <p:spPr>
          <a:xfrm>
            <a:off x="5240459" y="2009809"/>
            <a:ext cx="461700" cy="4617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7CB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4"/>
          <p:cNvSpPr txBox="1"/>
          <p:nvPr/>
        </p:nvSpPr>
        <p:spPr>
          <a:xfrm>
            <a:off x="7494609" y="2060483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Advocacy</a:t>
            </a:r>
            <a:endParaRPr sz="1100" i="0" u="none" strike="noStrike" cap="none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316" name="Google Shape;316;p34"/>
          <p:cNvSpPr/>
          <p:nvPr/>
        </p:nvSpPr>
        <p:spPr>
          <a:xfrm rot="5400000">
            <a:off x="930572" y="1524035"/>
            <a:ext cx="1295100" cy="1433400"/>
          </a:xfrm>
          <a:prstGeom prst="trapezoid">
            <a:avLst>
              <a:gd name="adj" fmla="val 9236"/>
            </a:avLst>
          </a:prstGeom>
          <a:solidFill>
            <a:srgbClr val="167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4"/>
          <p:cNvSpPr/>
          <p:nvPr/>
        </p:nvSpPr>
        <p:spPr>
          <a:xfrm>
            <a:off x="8430484" y="2009809"/>
            <a:ext cx="461700" cy="4617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D84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2084" y="2075409"/>
            <a:ext cx="358500" cy="3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4"/>
          <p:cNvSpPr/>
          <p:nvPr/>
        </p:nvSpPr>
        <p:spPr>
          <a:xfrm>
            <a:off x="6906459" y="2023750"/>
            <a:ext cx="461700" cy="4617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4"/>
          <p:cNvSpPr txBox="1"/>
          <p:nvPr/>
        </p:nvSpPr>
        <p:spPr>
          <a:xfrm>
            <a:off x="6943169" y="1965939"/>
            <a:ext cx="4383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Light"/>
              <a:buNone/>
            </a:pPr>
            <a:r>
              <a:rPr lang="en" sz="2600" b="0" i="0" u="none" strike="noStrike" cap="none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4"/>
          <p:cNvSpPr txBox="1"/>
          <p:nvPr/>
        </p:nvSpPr>
        <p:spPr>
          <a:xfrm>
            <a:off x="973759" y="2066110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 i="0" u="none" strike="noStrike" cap="none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Awareness</a:t>
            </a:r>
            <a:endParaRPr sz="1400" i="0" u="none" strike="noStrike" cap="none">
              <a:solidFill>
                <a:srgbClr val="000000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2480835" y="2066110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Findability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4"/>
          <p:cNvSpPr txBox="1"/>
          <p:nvPr/>
        </p:nvSpPr>
        <p:spPr>
          <a:xfrm>
            <a:off x="4045184" y="2066110"/>
            <a:ext cx="12087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</a:pPr>
            <a:r>
              <a:rPr lang="en" sz="1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Reputation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4"/>
          <p:cNvSpPr/>
          <p:nvPr/>
        </p:nvSpPr>
        <p:spPr>
          <a:xfrm>
            <a:off x="2099088" y="2009813"/>
            <a:ext cx="461700" cy="461700"/>
          </a:xfrm>
          <a:prstGeom prst="ellipse">
            <a:avLst/>
          </a:prstGeom>
          <a:solidFill>
            <a:srgbClr val="167EBF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9088" y="2009813"/>
            <a:ext cx="461700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4"/>
          <p:cNvSpPr/>
          <p:nvPr/>
        </p:nvSpPr>
        <p:spPr>
          <a:xfrm>
            <a:off x="3595984" y="2009809"/>
            <a:ext cx="461700" cy="461700"/>
          </a:xfrm>
          <a:prstGeom prst="ellipse">
            <a:avLst/>
          </a:prstGeom>
          <a:solidFill>
            <a:srgbClr val="66CC0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D848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7698" y="2008236"/>
            <a:ext cx="438300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86945" y="2075365"/>
            <a:ext cx="358475" cy="35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4"/>
          <p:cNvSpPr/>
          <p:nvPr/>
        </p:nvSpPr>
        <p:spPr>
          <a:xfrm>
            <a:off x="283500" y="1835875"/>
            <a:ext cx="881700" cy="88170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Business</a:t>
            </a:r>
            <a:endParaRPr sz="1000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</a:t>
            </a:r>
            <a:endParaRPr sz="1800" b="1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nquerLocal 2022 Dec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02695C"/>
      </a:accent2>
      <a:accent3>
        <a:srgbClr val="C2185B"/>
      </a:accent3>
      <a:accent4>
        <a:srgbClr val="F2A33A"/>
      </a:accent4>
      <a:accent5>
        <a:srgbClr val="603FB0"/>
      </a:accent5>
      <a:accent6>
        <a:srgbClr val="28464B"/>
      </a:accent6>
      <a:hlink>
        <a:srgbClr val="3F9B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539</Words>
  <Application>Microsoft Office PowerPoint</Application>
  <PresentationFormat>On-screen Show (16:9)</PresentationFormat>
  <Paragraphs>148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Open Sans</vt:lpstr>
      <vt:lpstr>Raleway SemiBold</vt:lpstr>
      <vt:lpstr>Montserrat Light</vt:lpstr>
      <vt:lpstr>Raleway</vt:lpstr>
      <vt:lpstr>Montserrat Medium</vt:lpstr>
      <vt:lpstr>Arial</vt:lpstr>
      <vt:lpstr>Montserrat</vt:lpstr>
      <vt:lpstr>Arial Unicode Bold</vt:lpstr>
      <vt:lpstr>Archivo Narrow</vt:lpstr>
      <vt:lpstr>Helvetica Neue Light</vt:lpstr>
      <vt:lpstr>Arial Unicode</vt:lpstr>
      <vt:lpstr>Calibri</vt:lpstr>
      <vt:lpstr>Montserrat SemiBold</vt:lpstr>
      <vt:lpstr>Söhne</vt:lpstr>
      <vt:lpstr>Raleway Medium</vt:lpstr>
      <vt:lpstr>ConquerLocal 2022 Deck</vt:lpstr>
      <vt:lpstr>PowerPoint Presentation</vt:lpstr>
      <vt:lpstr>PowerPoint Presentation</vt:lpstr>
      <vt:lpstr> </vt:lpstr>
      <vt:lpstr>Raise brand awareness</vt:lpstr>
      <vt:lpstr>Not top of mind</vt:lpstr>
      <vt:lpstr>Strategy based on the whole customer journey is stronger than strategies based on channels in isolation</vt:lpstr>
      <vt:lpstr>Customer Journey</vt:lpstr>
      <vt:lpstr>The circular customer journey</vt:lpstr>
      <vt:lpstr>Marketing for your competition</vt:lpstr>
      <vt:lpstr>Marketing for your competition</vt:lpstr>
      <vt:lpstr>How do we get there?</vt:lpstr>
      <vt:lpstr>Webinar Agenda:  Register Now!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creator>Cephas Sharp</dc:creator>
  <cp:lastModifiedBy>Cephas Sharp</cp:lastModifiedBy>
  <cp:revision>4</cp:revision>
  <cp:lastPrinted>2023-05-19T19:04:17Z</cp:lastPrinted>
  <dcterms:modified xsi:type="dcterms:W3CDTF">2024-04-03T16:27:08Z</dcterms:modified>
</cp:coreProperties>
</file>